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85" r:id="rId2"/>
    <p:sldId id="257" r:id="rId3"/>
    <p:sldId id="258" r:id="rId4"/>
    <p:sldId id="279" r:id="rId5"/>
    <p:sldId id="322" r:id="rId6"/>
    <p:sldId id="329" r:id="rId7"/>
    <p:sldId id="345" r:id="rId8"/>
    <p:sldId id="299" r:id="rId9"/>
    <p:sldId id="331" r:id="rId10"/>
    <p:sldId id="342" r:id="rId11"/>
    <p:sldId id="291" r:id="rId12"/>
    <p:sldId id="292" r:id="rId13"/>
    <p:sldId id="294" r:id="rId14"/>
    <p:sldId id="289" r:id="rId15"/>
    <p:sldId id="295" r:id="rId16"/>
    <p:sldId id="326" r:id="rId17"/>
    <p:sldId id="327" r:id="rId18"/>
    <p:sldId id="328" r:id="rId19"/>
    <p:sldId id="343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02" r:id="rId30"/>
    <p:sldId id="324" r:id="rId31"/>
    <p:sldId id="317" r:id="rId32"/>
    <p:sldId id="325" r:id="rId33"/>
  </p:sldIdLst>
  <p:sldSz cx="18288000" cy="10287000"/>
  <p:notesSz cx="10287000" cy="18288000"/>
  <p:embeddedFontLst>
    <p:embeddedFont>
      <p:font typeface="G마켓 산스 TTF Bold" panose="02000000000000000000" pitchFamily="2" charset="-127"/>
      <p:bold r:id="rId35"/>
    </p:embeddedFont>
    <p:embeddedFont>
      <p:font typeface="G마켓 산스 TTF Medium" panose="02000000000000000000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316"/>
    <a:srgbClr val="D93115"/>
    <a:srgbClr val="EA3F22"/>
    <a:srgbClr val="EC2520"/>
    <a:srgbClr val="E54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421" autoAdjust="0"/>
  </p:normalViewPr>
  <p:slideViewPr>
    <p:cSldViewPr>
      <p:cViewPr varScale="1">
        <p:scale>
          <a:sx n="69" d="100"/>
          <a:sy n="69" d="100"/>
        </p:scale>
        <p:origin x="636" y="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5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140FF-D2A5-4C8B-A2FC-F5BE4E61D700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F003-026F-4C87-96ED-59A0D22A1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0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EF003-026F-4C87-96ED-59A0D22A13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03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CAD2-C125-4C3C-B36F-7D452F24B2CA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4800" y="3429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E367-3D48-4D45-8649-6B2D8EF58CC2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279D-5B2E-4F48-87E4-88F376C145AA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015A-5CF6-4435-A0C9-7B1E122668DD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B995-1162-4178-B803-91BA775F49E5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2759-179A-47B5-B95D-D479A5B3584A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1F10-124E-4630-BDED-573B32FC8E60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8353-03C4-462F-AD3A-913C4AA81879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0CC0-C2DB-48F6-9682-637A02287752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5A8F-1068-4D6F-8C7D-766FBD74225C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DA33C-F7CF-41A3-BC3E-A3F7B0B099DD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09FA-F8BC-47AE-832F-C1F5C4818C09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9000" y="88011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r>
              <a:rPr lang="en-US" dirty="0"/>
              <a:t>/33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8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77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8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12" Type="http://schemas.openxmlformats.org/officeDocument/2006/relationships/image" Target="../media/image8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svg"/><Relationship Id="rId18" Type="http://schemas.openxmlformats.org/officeDocument/2006/relationships/image" Target="../media/image90.svg"/><Relationship Id="rId26" Type="http://schemas.openxmlformats.org/officeDocument/2006/relationships/image" Target="../media/image98.svg"/><Relationship Id="rId3" Type="http://schemas.openxmlformats.org/officeDocument/2006/relationships/image" Target="../media/image2.png"/><Relationship Id="rId21" Type="http://schemas.openxmlformats.org/officeDocument/2006/relationships/image" Target="../media/image93.png"/><Relationship Id="rId7" Type="http://schemas.openxmlformats.org/officeDocument/2006/relationships/image" Target="../media/image3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88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24" Type="http://schemas.openxmlformats.org/officeDocument/2006/relationships/image" Target="../media/image96.svg"/><Relationship Id="rId5" Type="http://schemas.openxmlformats.org/officeDocument/2006/relationships/image" Target="../media/image33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20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86.png"/><Relationship Id="rId22" Type="http://schemas.openxmlformats.org/officeDocument/2006/relationships/image" Target="../media/image9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0.jp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9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10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43.jpe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47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42690" y="-979975"/>
            <a:ext cx="22373066" cy="12377423"/>
            <a:chOff x="-1942690" y="-979975"/>
            <a:chExt cx="22373066" cy="12377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690" y="-979975"/>
              <a:ext cx="22373066" cy="1237742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9591" y="2013395"/>
              <a:ext cx="11186533" cy="6188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9591" y="2013395"/>
            <a:ext cx="11186533" cy="527918"/>
            <a:chOff x="3549591" y="2013395"/>
            <a:chExt cx="11186533" cy="527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9591" y="2013395"/>
              <a:ext cx="11186533" cy="527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49420" y="2163068"/>
            <a:ext cx="974632" cy="223985"/>
            <a:chOff x="13349420" y="2163068"/>
            <a:chExt cx="974632" cy="2239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349420" y="2257373"/>
              <a:ext cx="225117" cy="35376"/>
              <a:chOff x="13349420" y="2257373"/>
              <a:chExt cx="225117" cy="353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49420" y="2257373"/>
                <a:ext cx="225117" cy="353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38847" y="2163068"/>
              <a:ext cx="223985" cy="223985"/>
              <a:chOff x="13738847" y="2163068"/>
              <a:chExt cx="223985" cy="2239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38847" y="2163068"/>
                <a:ext cx="223985" cy="2239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105759" y="2165914"/>
              <a:ext cx="218293" cy="218293"/>
              <a:chOff x="14105759" y="2165914"/>
              <a:chExt cx="218293" cy="2182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05759" y="2165914"/>
                <a:ext cx="218293" cy="21829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010889" y="6471120"/>
            <a:ext cx="338531" cy="338531"/>
            <a:chOff x="13010889" y="6471120"/>
            <a:chExt cx="338531" cy="3385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0889" y="6471120"/>
              <a:ext cx="338531" cy="33853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64378" y="4434398"/>
            <a:ext cx="13120976" cy="17235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kern="0" spc="-100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부처핸섬</a:t>
            </a:r>
            <a:endParaRPr lang="en-US" altLang="ko-KR" sz="6600" kern="0" spc="-1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000" kern="0" spc="-1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‘</a:t>
            </a:r>
            <a:r>
              <a:rPr lang="ko-KR" altLang="en-US" sz="4000" kern="0" spc="-1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손</a:t>
            </a:r>
            <a:r>
              <a:rPr lang="en-US" altLang="ko-KR" sz="4000" kern="0" spc="-1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’</a:t>
            </a:r>
            <a:r>
              <a:rPr lang="ko-KR" altLang="en-US" sz="4000" kern="0" spc="-1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 쉬운 화상 회의 지원 시스템</a:t>
            </a:r>
            <a:endParaRPr lang="en-US" altLang="ko-KR" sz="4000" kern="0" spc="-1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SB AggroOTF Medium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33013" y="6652184"/>
            <a:ext cx="1261968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9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B AggroOTF Light" pitchFamily="34" charset="0"/>
              </a:rPr>
              <a:t>2</a:t>
            </a:r>
            <a:r>
              <a:rPr lang="ko-KR" altLang="en-US" sz="29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B AggroOTF Light" pitchFamily="34" charset="0"/>
              </a:rPr>
              <a:t>조</a:t>
            </a:r>
            <a:r>
              <a:rPr lang="en-US" altLang="ko-KR" sz="29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B AggroOTF Light" pitchFamily="34" charset="0"/>
              </a:rPr>
              <a:t>. </a:t>
            </a:r>
            <a:r>
              <a:rPr lang="ko-KR" altLang="en-US" sz="29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B AggroOTF Light" pitchFamily="34" charset="0"/>
              </a:rPr>
              <a:t>말하는 </a:t>
            </a:r>
            <a:r>
              <a:rPr lang="ko-KR" altLang="en-US" sz="29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B AggroOTF Light" pitchFamily="34" charset="0"/>
              </a:rPr>
              <a:t>감자단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197143" y="1984091"/>
            <a:ext cx="1518223" cy="1517971"/>
            <a:chOff x="1197143" y="1984091"/>
            <a:chExt cx="1518223" cy="15179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7971" y="3361413"/>
              <a:ext cx="140649" cy="140649"/>
              <a:chOff x="1337971" y="3361413"/>
              <a:chExt cx="140649" cy="14064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7971" y="3361413"/>
                <a:ext cx="140649" cy="1406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7143" y="1984091"/>
              <a:ext cx="1518223" cy="1311340"/>
              <a:chOff x="1197143" y="1984091"/>
              <a:chExt cx="1518223" cy="13113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7143" y="1984091"/>
                <a:ext cx="1518223" cy="131134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18460" y="7752651"/>
            <a:ext cx="140649" cy="140649"/>
            <a:chOff x="1318460" y="7752651"/>
            <a:chExt cx="140649" cy="14064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460" y="7752651"/>
              <a:ext cx="140649" cy="1406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8585" y="6381054"/>
            <a:ext cx="1515339" cy="1288038"/>
            <a:chOff x="1198585" y="6381054"/>
            <a:chExt cx="1515339" cy="12880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585" y="6381054"/>
              <a:ext cx="1515339" cy="12880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7608" y="4179041"/>
            <a:ext cx="1497293" cy="1525048"/>
            <a:chOff x="1207608" y="4179041"/>
            <a:chExt cx="1497293" cy="15250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7608" y="4179041"/>
              <a:ext cx="1497293" cy="1276991"/>
              <a:chOff x="1207608" y="417904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7608" y="417904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12790" y="5563440"/>
              <a:ext cx="140649" cy="140649"/>
              <a:chOff x="1312790" y="5563440"/>
              <a:chExt cx="140649" cy="1406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12790" y="5563440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687437" y="5563440"/>
            <a:ext cx="140649" cy="140649"/>
            <a:chOff x="15687437" y="5563440"/>
            <a:chExt cx="140649" cy="1406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37" y="5563440"/>
              <a:ext cx="140649" cy="1406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573232" y="4179041"/>
            <a:ext cx="1515339" cy="1288038"/>
            <a:chOff x="15573232" y="4179041"/>
            <a:chExt cx="1515339" cy="128803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73232" y="4179041"/>
              <a:ext cx="1515339" cy="12880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582255" y="2013395"/>
            <a:ext cx="1497293" cy="1276991"/>
            <a:chOff x="15582255" y="2013395"/>
            <a:chExt cx="1497293" cy="127699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2255" y="2013395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687440" y="3361413"/>
            <a:ext cx="140649" cy="140649"/>
            <a:chOff x="15687440" y="3361413"/>
            <a:chExt cx="140649" cy="14064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40" y="3361413"/>
              <a:ext cx="140649" cy="14064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582255" y="6368263"/>
            <a:ext cx="1497293" cy="1276991"/>
            <a:chOff x="15582255" y="6368263"/>
            <a:chExt cx="1497293" cy="127699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2255" y="6368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687437" y="7752661"/>
            <a:ext cx="140649" cy="140649"/>
            <a:chOff x="15687437" y="7752661"/>
            <a:chExt cx="140649" cy="14064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37" y="7752661"/>
              <a:ext cx="140649" cy="140649"/>
            </a:xfrm>
            <a:prstGeom prst="rect">
              <a:avLst/>
            </a:prstGeom>
          </p:spPr>
        </p:pic>
      </p:grpSp>
      <p:pic>
        <p:nvPicPr>
          <p:cNvPr id="8" name="그림 7" descr="조각상, 조각, 인간의 얼굴, 고타마 불상이(가) 표시된 사진&#10;&#10;자동 생성된 설명">
            <a:extLst>
              <a:ext uri="{FF2B5EF4-FFF2-40B4-BE49-F238E27FC236}">
                <a16:creationId xmlns:a16="http://schemas.microsoft.com/office/drawing/2014/main" id="{BF9AEE74-20DD-209C-6E66-193D7F9DB2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16" y="1984091"/>
            <a:ext cx="3028853" cy="2552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0A090-E112-7443-E464-2669E63F255F}"/>
              </a:ext>
            </a:extLst>
          </p:cNvPr>
          <p:cNvSpPr txBox="1"/>
          <p:nvPr/>
        </p:nvSpPr>
        <p:spPr>
          <a:xfrm>
            <a:off x="1273772" y="1090246"/>
            <a:ext cx="7324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[Intel]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SW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아카데미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인텔 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비전 개발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307FC5-8EE0-721F-C230-745F678F59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10859246" y="4434398"/>
            <a:ext cx="963911" cy="9472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1709A7-BF57-59EB-A432-391CC0AB21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6806" y="4434398"/>
            <a:ext cx="963911" cy="947292"/>
          </a:xfrm>
          <a:prstGeom prst="rect">
            <a:avLst/>
          </a:prstGeom>
        </p:spPr>
      </p:pic>
      <p:sp>
        <p:nvSpPr>
          <p:cNvPr id="17" name="Object 36">
            <a:extLst>
              <a:ext uri="{FF2B5EF4-FFF2-40B4-BE49-F238E27FC236}">
                <a16:creationId xmlns:a16="http://schemas.microsoft.com/office/drawing/2014/main" id="{A8F0C930-CC09-957A-B416-AA0F0D17F363}"/>
              </a:ext>
            </a:extLst>
          </p:cNvPr>
          <p:cNvSpPr txBox="1"/>
          <p:nvPr/>
        </p:nvSpPr>
        <p:spPr>
          <a:xfrm>
            <a:off x="3560056" y="2100457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1B61903-80CC-D7D0-70F6-A0B8C5E0F4E3}"/>
              </a:ext>
            </a:extLst>
          </p:cNvPr>
          <p:cNvSpPr/>
          <p:nvPr/>
        </p:nvSpPr>
        <p:spPr>
          <a:xfrm>
            <a:off x="4191000" y="21717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3A7C5-A24C-4D23-33F4-49DAD22C4CD7}"/>
              </a:ext>
            </a:extLst>
          </p:cNvPr>
          <p:cNvSpPr txBox="1"/>
          <p:nvPr/>
        </p:nvSpPr>
        <p:spPr>
          <a:xfrm>
            <a:off x="1458820" y="3290386"/>
            <a:ext cx="90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이윤혁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9A598-114E-6C11-7A52-82A55F37E524}"/>
              </a:ext>
            </a:extLst>
          </p:cNvPr>
          <p:cNvSpPr txBox="1"/>
          <p:nvPr/>
        </p:nvSpPr>
        <p:spPr>
          <a:xfrm>
            <a:off x="1441964" y="5480157"/>
            <a:ext cx="90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정희중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3942E-FADD-5E59-196F-7E3D1D77DB26}"/>
              </a:ext>
            </a:extLst>
          </p:cNvPr>
          <p:cNvSpPr txBox="1"/>
          <p:nvPr/>
        </p:nvSpPr>
        <p:spPr>
          <a:xfrm>
            <a:off x="15829360" y="7686293"/>
            <a:ext cx="101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B607D-1707-442D-1178-B019CE1D9F2E}"/>
              </a:ext>
            </a:extLst>
          </p:cNvPr>
          <p:cNvSpPr txBox="1"/>
          <p:nvPr/>
        </p:nvSpPr>
        <p:spPr>
          <a:xfrm>
            <a:off x="15806176" y="5480157"/>
            <a:ext cx="1039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9ADA2-97C2-4C2E-6EB2-51A31F8CDFE1}"/>
              </a:ext>
            </a:extLst>
          </p:cNvPr>
          <p:cNvSpPr txBox="1"/>
          <p:nvPr/>
        </p:nvSpPr>
        <p:spPr>
          <a:xfrm>
            <a:off x="1458820" y="7675245"/>
            <a:ext cx="90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염재영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B797A-6FBB-7333-FD0B-85C023656977}"/>
              </a:ext>
            </a:extLst>
          </p:cNvPr>
          <p:cNvSpPr txBox="1"/>
          <p:nvPr/>
        </p:nvSpPr>
        <p:spPr>
          <a:xfrm>
            <a:off x="15841221" y="3297266"/>
            <a:ext cx="90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김지훈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8001000" y="-1638300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0EBD153-DF02-661F-BCD9-EE1684C24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29227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A41E648-7D32-BFCB-0CE3-3A70E6E94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18" y="3883222"/>
            <a:ext cx="16135771" cy="28396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371EB-B378-9E30-12C2-77599D9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DC17-8E25-F5EC-F5C4-184A04AA0304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1-4.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2914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28439" y="2097159"/>
            <a:ext cx="11634409" cy="5839870"/>
            <a:chOff x="5028439" y="2097159"/>
            <a:chExt cx="11634409" cy="58398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28439" y="2097159"/>
              <a:ext cx="11634409" cy="5839870"/>
              <a:chOff x="5028439" y="2097159"/>
              <a:chExt cx="11634409" cy="5839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93472" y="-727482"/>
                <a:ext cx="23268817" cy="1167974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28439" y="2097159"/>
                <a:ext cx="11634409" cy="58398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28439" y="2097159"/>
              <a:ext cx="11634409" cy="527918"/>
              <a:chOff x="5028439" y="2097159"/>
              <a:chExt cx="11634409" cy="5279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8439" y="2097159"/>
                <a:ext cx="11634409" cy="5279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65474" y="2249126"/>
              <a:ext cx="974632" cy="223985"/>
              <a:chOff x="15265474" y="2249126"/>
              <a:chExt cx="974632" cy="2239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265474" y="2343430"/>
                <a:ext cx="225117" cy="35376"/>
                <a:chOff x="15265474" y="2343430"/>
                <a:chExt cx="225117" cy="353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65474" y="2343430"/>
                  <a:ext cx="225117" cy="353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654901" y="2249126"/>
                <a:ext cx="223985" cy="223985"/>
                <a:chOff x="15654901" y="2249126"/>
                <a:chExt cx="223985" cy="2239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654901" y="2249126"/>
                  <a:ext cx="223985" cy="22398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21813" y="2251972"/>
                <a:ext cx="218293" cy="218293"/>
                <a:chOff x="16021813" y="2251972"/>
                <a:chExt cx="218293" cy="21829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21813" y="2251972"/>
                  <a:ext cx="218293" cy="2182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3782737" y="3157446"/>
            <a:ext cx="3968179" cy="3719297"/>
            <a:chOff x="3782737" y="3157446"/>
            <a:chExt cx="3968179" cy="37192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9339" y="1358488"/>
              <a:ext cx="7936357" cy="74385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737" y="3157446"/>
              <a:ext cx="3968179" cy="37192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3715" y="5786415"/>
            <a:ext cx="376805" cy="376805"/>
            <a:chOff x="6633715" y="5786415"/>
            <a:chExt cx="376805" cy="3768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3715" y="5786415"/>
              <a:ext cx="376805" cy="376805"/>
            </a:xfrm>
            <a:prstGeom prst="rect">
              <a:avLst/>
            </a:prstGeom>
          </p:spPr>
        </p:pic>
      </p:grpSp>
      <p:sp>
        <p:nvSpPr>
          <p:cNvPr id="43" name="Object 43" hidden="1"/>
          <p:cNvSpPr txBox="1"/>
          <p:nvPr/>
        </p:nvSpPr>
        <p:spPr>
          <a:xfrm>
            <a:off x="3898407" y="331778"/>
            <a:ext cx="1680665" cy="406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56499" y="1425263"/>
            <a:ext cx="1497293" cy="1276991"/>
            <a:chOff x="1156499" y="1425263"/>
            <a:chExt cx="1497293" cy="12769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499" y="1425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1681" y="2758456"/>
            <a:ext cx="1819410" cy="307777"/>
            <a:chOff x="1261681" y="2758456"/>
            <a:chExt cx="1819410" cy="30777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61681" y="2809662"/>
              <a:ext cx="140649" cy="140649"/>
              <a:chOff x="1261681" y="2809662"/>
              <a:chExt cx="140649" cy="14064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2809662"/>
                <a:ext cx="140649" cy="14064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1483649" y="2758456"/>
              <a:ext cx="1597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역할 분담</a:t>
              </a:r>
              <a:endParaRPr 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18" name="그룹 1018"/>
          <p:cNvGrpSpPr/>
          <p:nvPr/>
        </p:nvGrpSpPr>
        <p:grpSpPr>
          <a:xfrm>
            <a:off x="1156499" y="3370751"/>
            <a:ext cx="1497293" cy="1525048"/>
            <a:chOff x="1156499" y="3370751"/>
            <a:chExt cx="1497293" cy="152504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6499" y="3370751"/>
              <a:ext cx="1497293" cy="1276991"/>
              <a:chOff x="1156499" y="337075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337075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61681" y="4755150"/>
              <a:ext cx="140649" cy="140649"/>
              <a:chOff x="1261681" y="4755150"/>
              <a:chExt cx="140649" cy="1406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4755150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156499" y="5316239"/>
            <a:ext cx="1497293" cy="1525048"/>
            <a:chOff x="1156499" y="5316239"/>
            <a:chExt cx="1497293" cy="152504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56499" y="5316239"/>
              <a:ext cx="1497293" cy="1276991"/>
              <a:chOff x="1156499" y="5316239"/>
              <a:chExt cx="1497293" cy="127699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5316239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1681" y="6700638"/>
              <a:ext cx="140649" cy="140649"/>
              <a:chOff x="1261681" y="6700638"/>
              <a:chExt cx="140649" cy="1406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6700638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156499" y="7261727"/>
            <a:ext cx="1497293" cy="1525048"/>
            <a:chOff x="1156499" y="7261727"/>
            <a:chExt cx="1497293" cy="152504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56499" y="7261727"/>
              <a:ext cx="1497293" cy="1276991"/>
              <a:chOff x="1156499" y="7261727"/>
              <a:chExt cx="1497293" cy="127699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7261727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61681" y="8646126"/>
              <a:ext cx="140649" cy="140649"/>
              <a:chOff x="1261681" y="8646126"/>
              <a:chExt cx="140649" cy="14064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8646126"/>
                <a:ext cx="140649" cy="14064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EA8C837-CA2C-BA06-737E-7D2CDFE2AA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9587" y="8464832"/>
            <a:ext cx="1171661" cy="898808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36483B11-6CE2-8202-3F96-6F80DB91301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CBB01243-DD3F-04D4-04A1-549CF3A15D1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3CAC7E-EC04-77D7-13B5-6EA1BDC0527B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92">
            <a:extLst>
              <a:ext uri="{FF2B5EF4-FFF2-40B4-BE49-F238E27FC236}">
                <a16:creationId xmlns:a16="http://schemas.microsoft.com/office/drawing/2014/main" id="{DDB979FB-C284-37F0-FAB8-B0DAE8C3A278}"/>
              </a:ext>
            </a:extLst>
          </p:cNvPr>
          <p:cNvSpPr txBox="1"/>
          <p:nvPr/>
        </p:nvSpPr>
        <p:spPr>
          <a:xfrm>
            <a:off x="3904101" y="3570614"/>
            <a:ext cx="3448626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7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Object 93">
            <a:extLst>
              <a:ext uri="{FF2B5EF4-FFF2-40B4-BE49-F238E27FC236}">
                <a16:creationId xmlns:a16="http://schemas.microsoft.com/office/drawing/2014/main" id="{C68478BC-BF6D-C4EA-4D1E-CF493B7B9839}"/>
              </a:ext>
            </a:extLst>
          </p:cNvPr>
          <p:cNvSpPr txBox="1"/>
          <p:nvPr/>
        </p:nvSpPr>
        <p:spPr>
          <a:xfrm>
            <a:off x="6786244" y="4652388"/>
            <a:ext cx="108951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프로젝트 기획</a:t>
            </a:r>
            <a:endParaRPr 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Object 57">
            <a:extLst>
              <a:ext uri="{FF2B5EF4-FFF2-40B4-BE49-F238E27FC236}">
                <a16:creationId xmlns:a16="http://schemas.microsoft.com/office/drawing/2014/main" id="{E3F8C775-F7D9-E391-B3BA-81244B81C260}"/>
              </a:ext>
            </a:extLst>
          </p:cNvPr>
          <p:cNvSpPr txBox="1"/>
          <p:nvPr/>
        </p:nvSpPr>
        <p:spPr>
          <a:xfrm>
            <a:off x="1483649" y="6620052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장비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57">
            <a:extLst>
              <a:ext uri="{FF2B5EF4-FFF2-40B4-BE49-F238E27FC236}">
                <a16:creationId xmlns:a16="http://schemas.microsoft.com/office/drawing/2014/main" id="{7C7DD4F2-6BD1-F1BD-F1C5-F872D32AF9B7}"/>
              </a:ext>
            </a:extLst>
          </p:cNvPr>
          <p:cNvSpPr txBox="1"/>
          <p:nvPr/>
        </p:nvSpPr>
        <p:spPr>
          <a:xfrm>
            <a:off x="1483649" y="4692297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계획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Object 57">
            <a:extLst>
              <a:ext uri="{FF2B5EF4-FFF2-40B4-BE49-F238E27FC236}">
                <a16:creationId xmlns:a16="http://schemas.microsoft.com/office/drawing/2014/main" id="{786A9FCF-3AB7-8DBA-8942-4BE9E3E4E266}"/>
              </a:ext>
            </a:extLst>
          </p:cNvPr>
          <p:cNvSpPr txBox="1"/>
          <p:nvPr/>
        </p:nvSpPr>
        <p:spPr>
          <a:xfrm>
            <a:off x="1482437" y="8572500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0D4068-8385-2E3F-ED83-6D6EF6C2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37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14727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2-1.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팀 구성 및 역할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3D13D2-773A-FF23-BCEE-16ED44F1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21918"/>
              </p:ext>
            </p:extLst>
          </p:nvPr>
        </p:nvGraphicFramePr>
        <p:xfrm>
          <a:off x="961417" y="2437503"/>
          <a:ext cx="16321959" cy="6040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1760">
                  <a:extLst>
                    <a:ext uri="{9D8B030D-6E8A-4147-A177-3AD203B41FA5}">
                      <a16:colId xmlns:a16="http://schemas.microsoft.com/office/drawing/2014/main" val="1924837577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688459930"/>
                    </a:ext>
                  </a:extLst>
                </a:gridCol>
                <a:gridCol w="9905999">
                  <a:extLst>
                    <a:ext uri="{9D8B030D-6E8A-4147-A177-3AD203B41FA5}">
                      <a16:colId xmlns:a16="http://schemas.microsoft.com/office/drawing/2014/main" val="2906825033"/>
                    </a:ext>
                  </a:extLst>
                </a:gridCol>
              </a:tblGrid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담당업무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408388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이윤혁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블러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처리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), PPT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568485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염재영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코드 총괄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코드 총괄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통합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음량 관련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079321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김지훈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모션 인식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MediaPipe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기계 학습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발표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코드 통합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0448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김민정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PPT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PPT,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필터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음악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216969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김민정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PPT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PPT,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배경화면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음악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멈춤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110445"/>
                  </a:ext>
                </a:extLst>
              </a:tr>
              <a:tr h="86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정희중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PPT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PPT, 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화면 </a:t>
                      </a:r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온오프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899610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3CD371AE-5A81-9C0C-F9C5-99D6EC2A189A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BD24B96-9751-2F04-2671-6B7E8BEE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7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62720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2-2.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수행 절차 및 방법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69CE69-3285-990A-36A2-DF587E351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27512"/>
              </p:ext>
            </p:extLst>
          </p:nvPr>
        </p:nvGraphicFramePr>
        <p:xfrm>
          <a:off x="961417" y="2207248"/>
          <a:ext cx="16321963" cy="666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760">
                  <a:extLst>
                    <a:ext uri="{9D8B030D-6E8A-4147-A177-3AD203B41FA5}">
                      <a16:colId xmlns:a16="http://schemas.microsoft.com/office/drawing/2014/main" val="1924837577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688459930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906825033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205742997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580429346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860519656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44836119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4045582890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48553042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423014992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6773610"/>
                    </a:ext>
                  </a:extLst>
                </a:gridCol>
              </a:tblGrid>
              <a:tr h="582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작업 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5.10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5.14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5.15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5.16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5.17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5.18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5.19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5.20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5.21</a:t>
                      </a:r>
                      <a:endParaRPr lang="ko-KR" altLang="en-US" sz="200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408388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 구상 및 착수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568485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1.1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팀빌딩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890175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1.2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주제 정하기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950277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1.3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필요한 자료 조사 및 역할 분배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76998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 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 부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79321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2.1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손동작 인식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altLang="ko-KR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MediaPipe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r>
                        <a:rPr lang="ko-KR" altLang="en-US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데이터셋 구축</a:t>
                      </a:r>
                      <a:endParaRPr lang="en-US" altLang="ko-KR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001905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2.2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손동작 인식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altLang="ko-KR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MediaPipe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학습 및 모델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71496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 기능 구현 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동작 부</a:t>
                      </a:r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0448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3.1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필터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배경화면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화면 </a:t>
                      </a:r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온오프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02267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3.2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블러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처리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음악</a:t>
                      </a:r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볼륨 설정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56481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 정리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16969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4.1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취합 및 연계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110445"/>
                  </a:ext>
                </a:extLst>
              </a:tr>
              <a:tr h="46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4.2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보고서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PPT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899610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556698F1-0596-8D40-361B-36DC531B4282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9CB63A2-3248-7D58-9E56-6D2C67DA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25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90496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2-3.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장비 및 리소스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D6CDFF-C8D0-DE26-6DF2-9CCF7C576E5C}"/>
              </a:ext>
            </a:extLst>
          </p:cNvPr>
          <p:cNvSpPr txBox="1"/>
          <p:nvPr/>
        </p:nvSpPr>
        <p:spPr>
          <a:xfrm>
            <a:off x="1066800" y="2503595"/>
            <a:ext cx="305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 툴 </a:t>
            </a: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(IDE)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F354B-398A-F45C-7CBD-3B088E2502BC}"/>
              </a:ext>
            </a:extLst>
          </p:cNvPr>
          <p:cNvSpPr txBox="1"/>
          <p:nvPr/>
        </p:nvSpPr>
        <p:spPr>
          <a:xfrm>
            <a:off x="1143000" y="5932595"/>
            <a:ext cx="305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언어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D9387B-B71F-E9CE-37BD-FEE48E588635}"/>
              </a:ext>
            </a:extLst>
          </p:cNvPr>
          <p:cNvSpPr txBox="1"/>
          <p:nvPr/>
        </p:nvSpPr>
        <p:spPr>
          <a:xfrm>
            <a:off x="9525000" y="2503595"/>
            <a:ext cx="305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협업 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CB4958-4571-6F65-8418-81DBDBD6535B}"/>
              </a:ext>
            </a:extLst>
          </p:cNvPr>
          <p:cNvSpPr txBox="1"/>
          <p:nvPr/>
        </p:nvSpPr>
        <p:spPr>
          <a:xfrm>
            <a:off x="9525000" y="5856395"/>
            <a:ext cx="305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라이브러리</a:t>
            </a:r>
          </a:p>
        </p:txBody>
      </p:sp>
      <p:pic>
        <p:nvPicPr>
          <p:cNvPr id="42" name="그림 41" descr="그래픽, 폰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849A6310-F176-104B-259D-D12990B69B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24" y="3113195"/>
            <a:ext cx="1795092" cy="2080810"/>
          </a:xfrm>
          <a:prstGeom prst="rect">
            <a:avLst/>
          </a:prstGeom>
        </p:spPr>
      </p:pic>
      <p:pic>
        <p:nvPicPr>
          <p:cNvPr id="43" name="그림 42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103D70EC-DA45-3CAB-16C2-A97B9B94D7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24" y="3189395"/>
            <a:ext cx="2080809" cy="2080809"/>
          </a:xfrm>
          <a:prstGeom prst="rect">
            <a:avLst/>
          </a:prstGeom>
        </p:spPr>
      </p:pic>
      <p:pic>
        <p:nvPicPr>
          <p:cNvPr id="44" name="그림 43" descr="원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1CC94EB1-7B43-D71C-3F12-37D7E24655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24" y="3189395"/>
            <a:ext cx="2184776" cy="2184776"/>
          </a:xfrm>
          <a:prstGeom prst="rect">
            <a:avLst/>
          </a:prstGeom>
        </p:spPr>
      </p:pic>
      <p:pic>
        <p:nvPicPr>
          <p:cNvPr id="45" name="그림 4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9A9D4EE1-98C2-911D-EDF2-4BFF5B68EC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00" y="6313595"/>
            <a:ext cx="5476700" cy="2317676"/>
          </a:xfrm>
          <a:prstGeom prst="rect">
            <a:avLst/>
          </a:prstGeom>
        </p:spPr>
      </p:pic>
      <p:pic>
        <p:nvPicPr>
          <p:cNvPr id="46" name="Picture 2" descr="올인원 생산성 앱 노션, 한국어 버전 서비스 시작 &lt; AI·엔터프라이즈 &lt; 기사본문 - 디지털투데이 (DigitalToday)">
            <a:extLst>
              <a:ext uri="{FF2B5EF4-FFF2-40B4-BE49-F238E27FC236}">
                <a16:creationId xmlns:a16="http://schemas.microsoft.com/office/drawing/2014/main" id="{34589934-F913-45DF-D8BE-E83FE1C9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3116738"/>
            <a:ext cx="2080810" cy="208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디스코드 - 해시넷">
            <a:extLst>
              <a:ext uri="{FF2B5EF4-FFF2-40B4-BE49-F238E27FC236}">
                <a16:creationId xmlns:a16="http://schemas.microsoft.com/office/drawing/2014/main" id="{A3BA444B-CD7B-44B6-52A6-F0C53A58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079" y="3113195"/>
            <a:ext cx="2080809" cy="20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396DF16-9A9B-FFCE-3B29-F290199410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68" y="6465995"/>
            <a:ext cx="6526632" cy="177151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B4A1866-5167-EE1A-7A33-422AF3EE9A54}"/>
              </a:ext>
            </a:extLst>
          </p:cNvPr>
          <p:cNvSpPr/>
          <p:nvPr/>
        </p:nvSpPr>
        <p:spPr>
          <a:xfrm>
            <a:off x="838200" y="2315799"/>
            <a:ext cx="8153399" cy="3106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1760BD-6524-DB13-CCF7-6846CE08EEA2}"/>
              </a:ext>
            </a:extLst>
          </p:cNvPr>
          <p:cNvSpPr/>
          <p:nvPr/>
        </p:nvSpPr>
        <p:spPr>
          <a:xfrm>
            <a:off x="838200" y="5645190"/>
            <a:ext cx="8153399" cy="3106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8F1BD2C-951E-285C-9DD9-4F19BA931815}"/>
              </a:ext>
            </a:extLst>
          </p:cNvPr>
          <p:cNvSpPr/>
          <p:nvPr/>
        </p:nvSpPr>
        <p:spPr>
          <a:xfrm>
            <a:off x="9220199" y="2315799"/>
            <a:ext cx="8153399" cy="3106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2BB42C-D2FC-2650-322A-85986DFCCB57}"/>
              </a:ext>
            </a:extLst>
          </p:cNvPr>
          <p:cNvSpPr/>
          <p:nvPr/>
        </p:nvSpPr>
        <p:spPr>
          <a:xfrm>
            <a:off x="9220199" y="5657889"/>
            <a:ext cx="8153399" cy="3106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830AE25-DCE5-EEEF-E6C5-E457AFFB8054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BCCD8-631A-D1C2-B54F-5F967322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3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28439" y="2097159"/>
            <a:ext cx="11634409" cy="5839870"/>
            <a:chOff x="5028439" y="2097159"/>
            <a:chExt cx="11634409" cy="58398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28439" y="2097159"/>
              <a:ext cx="11634409" cy="5839870"/>
              <a:chOff x="5028439" y="2097159"/>
              <a:chExt cx="11634409" cy="5839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93472" y="-727482"/>
                <a:ext cx="23268817" cy="1167974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28439" y="2097159"/>
                <a:ext cx="11634409" cy="58398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28439" y="2097159"/>
              <a:ext cx="11634409" cy="527918"/>
              <a:chOff x="5028439" y="2097159"/>
              <a:chExt cx="11634409" cy="5279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8439" y="2097159"/>
                <a:ext cx="11634409" cy="5279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65474" y="2249126"/>
              <a:ext cx="974632" cy="223985"/>
              <a:chOff x="15265474" y="2249126"/>
              <a:chExt cx="974632" cy="2239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265474" y="2343430"/>
                <a:ext cx="225117" cy="35376"/>
                <a:chOff x="15265474" y="2343430"/>
                <a:chExt cx="225117" cy="353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65474" y="2343430"/>
                  <a:ext cx="225117" cy="353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654901" y="2249126"/>
                <a:ext cx="223985" cy="223985"/>
                <a:chOff x="15654901" y="2249126"/>
                <a:chExt cx="223985" cy="2239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654901" y="2249126"/>
                  <a:ext cx="223985" cy="22398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21813" y="2251972"/>
                <a:ext cx="218293" cy="218293"/>
                <a:chOff x="16021813" y="2251972"/>
                <a:chExt cx="218293" cy="21829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21813" y="2251972"/>
                  <a:ext cx="218293" cy="2182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3782737" y="3157446"/>
            <a:ext cx="3968179" cy="3719297"/>
            <a:chOff x="3782737" y="3157446"/>
            <a:chExt cx="3968179" cy="37192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9339" y="1358488"/>
              <a:ext cx="7936357" cy="74385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737" y="3157446"/>
              <a:ext cx="3968179" cy="37192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3715" y="5786415"/>
            <a:ext cx="376805" cy="376805"/>
            <a:chOff x="6633715" y="5786415"/>
            <a:chExt cx="376805" cy="3768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3715" y="5786415"/>
              <a:ext cx="376805" cy="376805"/>
            </a:xfrm>
            <a:prstGeom prst="rect">
              <a:avLst/>
            </a:prstGeom>
          </p:spPr>
        </p:pic>
      </p:grpSp>
      <p:sp>
        <p:nvSpPr>
          <p:cNvPr id="43" name="Object 43" hidden="1"/>
          <p:cNvSpPr txBox="1"/>
          <p:nvPr/>
        </p:nvSpPr>
        <p:spPr>
          <a:xfrm>
            <a:off x="3898407" y="331778"/>
            <a:ext cx="1680665" cy="406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56499" y="1425263"/>
            <a:ext cx="1497293" cy="1276991"/>
            <a:chOff x="1156499" y="1425263"/>
            <a:chExt cx="1497293" cy="12769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499" y="1425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1681" y="2809662"/>
            <a:ext cx="140649" cy="140649"/>
            <a:chOff x="1261681" y="2809662"/>
            <a:chExt cx="140649" cy="1406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1681" y="2809662"/>
              <a:ext cx="140649" cy="1406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6499" y="3370751"/>
            <a:ext cx="1497293" cy="1525048"/>
            <a:chOff x="1156499" y="3370751"/>
            <a:chExt cx="1497293" cy="152504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6499" y="3370751"/>
              <a:ext cx="1497293" cy="1276991"/>
              <a:chOff x="1156499" y="337075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337075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61681" y="4755150"/>
              <a:ext cx="140649" cy="140649"/>
              <a:chOff x="1261681" y="4755150"/>
              <a:chExt cx="140649" cy="1406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4755150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156499" y="5316239"/>
            <a:ext cx="1497293" cy="1525048"/>
            <a:chOff x="1156499" y="5316239"/>
            <a:chExt cx="1497293" cy="152504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56499" y="5316239"/>
              <a:ext cx="1497293" cy="1276991"/>
              <a:chOff x="1156499" y="5316239"/>
              <a:chExt cx="1497293" cy="127699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5316239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1681" y="6700638"/>
              <a:ext cx="140649" cy="140649"/>
              <a:chOff x="1261681" y="6700638"/>
              <a:chExt cx="140649" cy="1406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6700638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156499" y="7261727"/>
            <a:ext cx="1497293" cy="1525048"/>
            <a:chOff x="1156499" y="7261727"/>
            <a:chExt cx="1497293" cy="152504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56499" y="7261727"/>
              <a:ext cx="1497293" cy="1276991"/>
              <a:chOff x="1156499" y="7261727"/>
              <a:chExt cx="1497293" cy="127699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7261727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61681" y="8646126"/>
              <a:ext cx="140649" cy="140649"/>
              <a:chOff x="1261681" y="8646126"/>
              <a:chExt cx="140649" cy="14064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8646126"/>
                <a:ext cx="140649" cy="14064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EA8C837-CA2C-BA06-737E-7D2CDFE2AA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9587" y="8464832"/>
            <a:ext cx="1171661" cy="898808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36483B11-6CE2-8202-3F96-6F80DB91301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CBB01243-DD3F-04D4-04A1-549CF3A15D1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3CAC7E-EC04-77D7-13B5-6EA1BDC0527B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92">
            <a:extLst>
              <a:ext uri="{FF2B5EF4-FFF2-40B4-BE49-F238E27FC236}">
                <a16:creationId xmlns:a16="http://schemas.microsoft.com/office/drawing/2014/main" id="{2C43A901-1087-49C2-87DA-E9C15B39A065}"/>
              </a:ext>
            </a:extLst>
          </p:cNvPr>
          <p:cNvSpPr txBox="1"/>
          <p:nvPr/>
        </p:nvSpPr>
        <p:spPr>
          <a:xfrm>
            <a:off x="3904101" y="3570614"/>
            <a:ext cx="3448626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7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Object 93">
            <a:extLst>
              <a:ext uri="{FF2B5EF4-FFF2-40B4-BE49-F238E27FC236}">
                <a16:creationId xmlns:a16="http://schemas.microsoft.com/office/drawing/2014/main" id="{F982499E-0EB4-5C6B-60B8-846C7FB9226F}"/>
              </a:ext>
            </a:extLst>
          </p:cNvPr>
          <p:cNvSpPr txBox="1"/>
          <p:nvPr/>
        </p:nvSpPr>
        <p:spPr>
          <a:xfrm>
            <a:off x="6822117" y="4709385"/>
            <a:ext cx="1089512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프로젝트 수행</a:t>
            </a:r>
            <a:r>
              <a:rPr lang="en-US" altLang="ko-KR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 </a:t>
            </a:r>
            <a:r>
              <a:rPr lang="ko-KR" altLang="en-US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경과</a:t>
            </a:r>
            <a:endParaRPr lang="en-US" altLang="ko-KR" sz="6000" kern="0" spc="-3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SB AggroOTF Medium" pitchFamily="34" charset="0"/>
            </a:endParaRPr>
          </a:p>
          <a:p>
            <a:pPr algn="ctr"/>
            <a:r>
              <a:rPr lang="en-US" altLang="ko-KR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 </a:t>
            </a: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 구축</a:t>
            </a:r>
            <a:endParaRPr lang="en-US" altLang="ko-KR" sz="2400" kern="0" spc="-3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구현</a:t>
            </a:r>
            <a:endParaRPr lang="en-US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57">
            <a:extLst>
              <a:ext uri="{FF2B5EF4-FFF2-40B4-BE49-F238E27FC236}">
                <a16:creationId xmlns:a16="http://schemas.microsoft.com/office/drawing/2014/main" id="{092A9C38-4161-9B44-0057-391C8018A58A}"/>
              </a:ext>
            </a:extLst>
          </p:cNvPr>
          <p:cNvSpPr txBox="1"/>
          <p:nvPr/>
        </p:nvSpPr>
        <p:spPr>
          <a:xfrm>
            <a:off x="1483649" y="4692297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사생활 보호 기능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Object 57">
            <a:extLst>
              <a:ext uri="{FF2B5EF4-FFF2-40B4-BE49-F238E27FC236}">
                <a16:creationId xmlns:a16="http://schemas.microsoft.com/office/drawing/2014/main" id="{27E7A007-7FD5-F3A0-C4DF-6533D0E93BE6}"/>
              </a:ext>
            </a:extLst>
          </p:cNvPr>
          <p:cNvSpPr txBox="1"/>
          <p:nvPr/>
        </p:nvSpPr>
        <p:spPr>
          <a:xfrm>
            <a:off x="1482437" y="8572500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 기능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Object 57">
            <a:extLst>
              <a:ext uri="{FF2B5EF4-FFF2-40B4-BE49-F238E27FC236}">
                <a16:creationId xmlns:a16="http://schemas.microsoft.com/office/drawing/2014/main" id="{1EE2745C-3630-A924-51B6-09B6D07ED236}"/>
              </a:ext>
            </a:extLst>
          </p:cNvPr>
          <p:cNvSpPr txBox="1"/>
          <p:nvPr/>
        </p:nvSpPr>
        <p:spPr>
          <a:xfrm>
            <a:off x="1483649" y="2758456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셋 구축</a:t>
            </a:r>
            <a:endParaRPr 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E9B2B-B610-7E0F-675D-8F9C7B06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Object 57">
            <a:extLst>
              <a:ext uri="{FF2B5EF4-FFF2-40B4-BE49-F238E27FC236}">
                <a16:creationId xmlns:a16="http://schemas.microsoft.com/office/drawing/2014/main" id="{829C73A1-DB0B-1B25-C723-D52C6B229B5A}"/>
              </a:ext>
            </a:extLst>
          </p:cNvPr>
          <p:cNvSpPr txBox="1"/>
          <p:nvPr/>
        </p:nvSpPr>
        <p:spPr>
          <a:xfrm>
            <a:off x="1432253" y="6646017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볼륨 조절</a:t>
            </a:r>
            <a:endParaRPr 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8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3-1.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데이터셋 구축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(1)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 및 가공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3827D039-76CB-0531-3B5D-EA73ABFDBEF7}"/>
              </a:ext>
            </a:extLst>
          </p:cNvPr>
          <p:cNvGrpSpPr/>
          <p:nvPr/>
        </p:nvGrpSpPr>
        <p:grpSpPr>
          <a:xfrm>
            <a:off x="916523" y="2119310"/>
            <a:ext cx="6606459" cy="1102744"/>
            <a:chOff x="1275669" y="7929562"/>
            <a:chExt cx="4602616" cy="1102178"/>
          </a:xfrm>
        </p:grpSpPr>
        <p:sp>
          <p:nvSpPr>
            <p:cNvPr id="54" name="Rectangle: Rounded Corners 50">
              <a:extLst>
                <a:ext uri="{FF2B5EF4-FFF2-40B4-BE49-F238E27FC236}">
                  <a16:creationId xmlns:a16="http://schemas.microsoft.com/office/drawing/2014/main" id="{2E61D0D8-0D3E-8BBE-174B-1C9085B03B43}"/>
                </a:ext>
              </a:extLst>
            </p:cNvPr>
            <p:cNvSpPr/>
            <p:nvPr/>
          </p:nvSpPr>
          <p:spPr>
            <a:xfrm>
              <a:off x="1275669" y="7929562"/>
              <a:ext cx="581706" cy="11021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1</a:t>
              </a:r>
              <a:r>
                <a:rPr lang="en-US" dirty="0"/>
                <a:t> 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157CF62D-CC0C-B377-7D49-981FDA67B76A}"/>
                </a:ext>
              </a:extLst>
            </p:cNvPr>
            <p:cNvSpPr/>
            <p:nvPr/>
          </p:nvSpPr>
          <p:spPr>
            <a:xfrm>
              <a:off x="1734910" y="7929563"/>
              <a:ext cx="4143375" cy="1102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손동작은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관절에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연결된</a:t>
              </a:r>
              <a:endParaRPr lang="en-US" altLang="ko-KR" sz="25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각도의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변화로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이루어져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있음</a:t>
              </a:r>
              <a:endParaRPr lang="en-US" dirty="0"/>
            </a:p>
          </p:txBody>
        </p:sp>
      </p:grpSp>
      <p:grpSp>
        <p:nvGrpSpPr>
          <p:cNvPr id="56" name="Group 25">
            <a:extLst>
              <a:ext uri="{FF2B5EF4-FFF2-40B4-BE49-F238E27FC236}">
                <a16:creationId xmlns:a16="http://schemas.microsoft.com/office/drawing/2014/main" id="{0C1AA74D-985A-D963-FC62-DA0D8CA4570F}"/>
              </a:ext>
            </a:extLst>
          </p:cNvPr>
          <p:cNvGrpSpPr/>
          <p:nvPr/>
        </p:nvGrpSpPr>
        <p:grpSpPr>
          <a:xfrm>
            <a:off x="916525" y="8018208"/>
            <a:ext cx="6603748" cy="1106489"/>
            <a:chOff x="1275669" y="7914623"/>
            <a:chExt cx="5280350" cy="1117117"/>
          </a:xfrm>
        </p:grpSpPr>
        <p:sp>
          <p:nvSpPr>
            <p:cNvPr id="57" name="Rectangle: Rounded Corners 26">
              <a:extLst>
                <a:ext uri="{FF2B5EF4-FFF2-40B4-BE49-F238E27FC236}">
                  <a16:creationId xmlns:a16="http://schemas.microsoft.com/office/drawing/2014/main" id="{CC4C6869-EDE4-AE1E-A8D2-E500B0BA35F9}"/>
                </a:ext>
              </a:extLst>
            </p:cNvPr>
            <p:cNvSpPr/>
            <p:nvPr/>
          </p:nvSpPr>
          <p:spPr>
            <a:xfrm>
              <a:off x="1275669" y="7929562"/>
              <a:ext cx="581706" cy="11021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6E7C6B11-625C-2361-1854-5956E1D94569}"/>
                </a:ext>
              </a:extLst>
            </p:cNvPr>
            <p:cNvSpPr/>
            <p:nvPr/>
          </p:nvSpPr>
          <p:spPr>
            <a:xfrm>
              <a:off x="1749296" y="7914623"/>
              <a:ext cx="4806723" cy="11123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각각의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관절의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각도를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취합하여</a:t>
              </a:r>
              <a:endParaRPr lang="en-US" altLang="ko-KR" sz="25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배열로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저장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후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라벨링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추가</a:t>
              </a:r>
              <a:endParaRPr lang="en-US" dirty="0"/>
            </a:p>
          </p:txBody>
        </p:sp>
      </p:grpSp>
      <p:grpSp>
        <p:nvGrpSpPr>
          <p:cNvPr id="59" name="Group 33">
            <a:extLst>
              <a:ext uri="{FF2B5EF4-FFF2-40B4-BE49-F238E27FC236}">
                <a16:creationId xmlns:a16="http://schemas.microsoft.com/office/drawing/2014/main" id="{36017245-BB55-42F1-0FB9-41F48878AB0C}"/>
              </a:ext>
            </a:extLst>
          </p:cNvPr>
          <p:cNvGrpSpPr/>
          <p:nvPr/>
        </p:nvGrpSpPr>
        <p:grpSpPr>
          <a:xfrm>
            <a:off x="890622" y="6551842"/>
            <a:ext cx="6651967" cy="1112755"/>
            <a:chOff x="1275669" y="7929562"/>
            <a:chExt cx="5511862" cy="1112755"/>
          </a:xfrm>
        </p:grpSpPr>
        <p:sp>
          <p:nvSpPr>
            <p:cNvPr id="60" name="Rectangle: Rounded Corners 34">
              <a:extLst>
                <a:ext uri="{FF2B5EF4-FFF2-40B4-BE49-F238E27FC236}">
                  <a16:creationId xmlns:a16="http://schemas.microsoft.com/office/drawing/2014/main" id="{905F2409-8733-30E8-37F8-3168572B54ED}"/>
                </a:ext>
              </a:extLst>
            </p:cNvPr>
            <p:cNvSpPr/>
            <p:nvPr/>
          </p:nvSpPr>
          <p:spPr>
            <a:xfrm>
              <a:off x="1275669" y="7929562"/>
              <a:ext cx="602809" cy="11021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1" name="Rectangle 36">
              <a:extLst>
                <a:ext uri="{FF2B5EF4-FFF2-40B4-BE49-F238E27FC236}">
                  <a16:creationId xmlns:a16="http://schemas.microsoft.com/office/drawing/2014/main" id="{37F5C7E9-2B3B-AF5D-DC55-684C19477358}"/>
                </a:ext>
              </a:extLst>
            </p:cNvPr>
            <p:cNvSpPr/>
            <p:nvPr/>
          </p:nvSpPr>
          <p:spPr>
            <a:xfrm>
              <a:off x="1807317" y="7940140"/>
              <a:ext cx="4980214" cy="1102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관절에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연결되어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있는</a:t>
              </a:r>
              <a:endParaRPr lang="en-US" altLang="ko-KR" sz="25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두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Vecter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사용하여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관절의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각도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계산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endParaRPr lang="en-US" dirty="0"/>
            </a:p>
          </p:txBody>
        </p:sp>
      </p:grpSp>
      <p:grpSp>
        <p:nvGrpSpPr>
          <p:cNvPr id="62" name="Group 37">
            <a:extLst>
              <a:ext uri="{FF2B5EF4-FFF2-40B4-BE49-F238E27FC236}">
                <a16:creationId xmlns:a16="http://schemas.microsoft.com/office/drawing/2014/main" id="{144C65BD-A1D8-8DD4-D481-C57524EB3F50}"/>
              </a:ext>
            </a:extLst>
          </p:cNvPr>
          <p:cNvGrpSpPr/>
          <p:nvPr/>
        </p:nvGrpSpPr>
        <p:grpSpPr>
          <a:xfrm>
            <a:off x="890622" y="5074520"/>
            <a:ext cx="6665784" cy="1102178"/>
            <a:chOff x="1275669" y="7929562"/>
            <a:chExt cx="4894487" cy="1102178"/>
          </a:xfrm>
        </p:grpSpPr>
        <p:sp>
          <p:nvSpPr>
            <p:cNvPr id="63" name="Rectangle: Rounded Corners 38">
              <a:extLst>
                <a:ext uri="{FF2B5EF4-FFF2-40B4-BE49-F238E27FC236}">
                  <a16:creationId xmlns:a16="http://schemas.microsoft.com/office/drawing/2014/main" id="{811C55F0-C87B-E054-74D4-2AF2D4474461}"/>
                </a:ext>
              </a:extLst>
            </p:cNvPr>
            <p:cNvSpPr/>
            <p:nvPr/>
          </p:nvSpPr>
          <p:spPr>
            <a:xfrm>
              <a:off x="1275669" y="7929562"/>
              <a:ext cx="581706" cy="11021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60" name="Rectangle 39">
              <a:extLst>
                <a:ext uri="{FF2B5EF4-FFF2-40B4-BE49-F238E27FC236}">
                  <a16:creationId xmlns:a16="http://schemas.microsoft.com/office/drawing/2014/main" id="{07CEEAAB-DAA5-5888-56AA-27A0FA78F7D8}"/>
                </a:ext>
              </a:extLst>
            </p:cNvPr>
            <p:cNvSpPr/>
            <p:nvPr/>
          </p:nvSpPr>
          <p:spPr>
            <a:xfrm>
              <a:off x="1761442" y="7929562"/>
              <a:ext cx="4408714" cy="1102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Joint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간의 좌표 차이를 바탕으로 직선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(</a:t>
              </a:r>
              <a:r>
                <a:rPr lang="en-US" altLang="ko-KR" sz="2500" dirty="0" err="1">
                  <a:solidFill>
                    <a:srgbClr val="000000"/>
                  </a:solidFill>
                  <a:ea typeface="+mn-lt"/>
                  <a:cs typeface="+mn-lt"/>
                </a:rPr>
                <a:t>Vecter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)</a:t>
              </a:r>
              <a:r>
                <a:rPr lang="ko-KR" alt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를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구함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endParaRPr lang="en-US" dirty="0"/>
            </a:p>
          </p:txBody>
        </p:sp>
      </p:grpSp>
      <p:grpSp>
        <p:nvGrpSpPr>
          <p:cNvPr id="961" name="Group 53">
            <a:extLst>
              <a:ext uri="{FF2B5EF4-FFF2-40B4-BE49-F238E27FC236}">
                <a16:creationId xmlns:a16="http://schemas.microsoft.com/office/drawing/2014/main" id="{A61E0B9F-0D21-A838-0C0F-61F3E4047FB3}"/>
              </a:ext>
            </a:extLst>
          </p:cNvPr>
          <p:cNvGrpSpPr/>
          <p:nvPr/>
        </p:nvGrpSpPr>
        <p:grpSpPr>
          <a:xfrm>
            <a:off x="890622" y="3597198"/>
            <a:ext cx="6629650" cy="1102178"/>
            <a:chOff x="1275669" y="7929562"/>
            <a:chExt cx="4602616" cy="1102178"/>
          </a:xfrm>
        </p:grpSpPr>
        <p:sp>
          <p:nvSpPr>
            <p:cNvPr id="962" name="Rectangle: Rounded Corners 54">
              <a:extLst>
                <a:ext uri="{FF2B5EF4-FFF2-40B4-BE49-F238E27FC236}">
                  <a16:creationId xmlns:a16="http://schemas.microsoft.com/office/drawing/2014/main" id="{A2C96EBD-AE17-D0D5-D94F-891BE5C491B1}"/>
                </a:ext>
              </a:extLst>
            </p:cNvPr>
            <p:cNvSpPr/>
            <p:nvPr/>
          </p:nvSpPr>
          <p:spPr>
            <a:xfrm>
              <a:off x="1275669" y="7929562"/>
              <a:ext cx="581706" cy="11021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</a:t>
              </a:r>
              <a:r>
                <a:rPr lang="en-US" dirty="0"/>
                <a:t> </a:t>
              </a:r>
            </a:p>
          </p:txBody>
        </p:sp>
        <p:sp>
          <p:nvSpPr>
            <p:cNvPr id="963" name="Rectangle 55">
              <a:extLst>
                <a:ext uri="{FF2B5EF4-FFF2-40B4-BE49-F238E27FC236}">
                  <a16:creationId xmlns:a16="http://schemas.microsoft.com/office/drawing/2014/main" id="{A30D165D-AB2C-3DE5-2C6B-6D03A657E2CD}"/>
                </a:ext>
              </a:extLst>
            </p:cNvPr>
            <p:cNvSpPr/>
            <p:nvPr/>
          </p:nvSpPr>
          <p:spPr>
            <a:xfrm>
              <a:off x="1734910" y="7929563"/>
              <a:ext cx="4143375" cy="1102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2500" dirty="0" err="1">
                  <a:solidFill>
                    <a:srgbClr val="000000"/>
                  </a:solidFill>
                  <a:ea typeface="+mn-lt"/>
                  <a:cs typeface="+mn-lt"/>
                </a:rPr>
                <a:t>MediaPipe</a:t>
              </a:r>
              <a:r>
                <a:rPr lang="ko-KR" alt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를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사용하여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손을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인식하고</a:t>
              </a:r>
              <a:endParaRPr lang="en-US" altLang="ko-KR" sz="25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관절의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위치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(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Joint)</a:t>
              </a:r>
              <a:r>
                <a:rPr lang="ko-KR" altLang="en-US" sz="2500" dirty="0" err="1">
                  <a:solidFill>
                    <a:srgbClr val="000000"/>
                  </a:solidFill>
                  <a:ea typeface="+mn-lt"/>
                  <a:cs typeface="+mn-lt"/>
                </a:rPr>
                <a:t>를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저장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후</a:t>
              </a:r>
              <a:r>
                <a:rPr lang="en-US" altLang="ko-KR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화면에</a:t>
              </a:r>
              <a:r>
                <a:rPr lang="en-US" sz="25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ko-KR" altLang="en-US" sz="2500" dirty="0">
                  <a:solidFill>
                    <a:srgbClr val="000000"/>
                  </a:solidFill>
                  <a:ea typeface="+mn-lt"/>
                  <a:cs typeface="+mn-lt"/>
                </a:rPr>
                <a:t>표시</a:t>
              </a:r>
              <a:endParaRPr lang="en-US" dirty="0"/>
            </a:p>
          </p:txBody>
        </p:sp>
      </p:grpSp>
      <p:graphicFrame>
        <p:nvGraphicFramePr>
          <p:cNvPr id="971" name="표 970">
            <a:extLst>
              <a:ext uri="{FF2B5EF4-FFF2-40B4-BE49-F238E27FC236}">
                <a16:creationId xmlns:a16="http://schemas.microsoft.com/office/drawing/2014/main" id="{AD537A6A-76D9-A458-54F5-9618D2BA1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29597"/>
              </p:ext>
            </p:extLst>
          </p:nvPr>
        </p:nvGraphicFramePr>
        <p:xfrm>
          <a:off x="9383485" y="51363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paper2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graphicFrame>
        <p:nvGraphicFramePr>
          <p:cNvPr id="978" name="표 977">
            <a:extLst>
              <a:ext uri="{FF2B5EF4-FFF2-40B4-BE49-F238E27FC236}">
                <a16:creationId xmlns:a16="http://schemas.microsoft.com/office/drawing/2014/main" id="{EA7324E0-A371-931B-0808-E5B12063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642455"/>
              </p:ext>
            </p:extLst>
          </p:nvPr>
        </p:nvGraphicFramePr>
        <p:xfrm>
          <a:off x="9535885" y="52887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paper2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graphicFrame>
        <p:nvGraphicFramePr>
          <p:cNvPr id="979" name="표 978">
            <a:extLst>
              <a:ext uri="{FF2B5EF4-FFF2-40B4-BE49-F238E27FC236}">
                <a16:creationId xmlns:a16="http://schemas.microsoft.com/office/drawing/2014/main" id="{EFE9669D-F02D-303F-4E3C-662563A14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08977"/>
              </p:ext>
            </p:extLst>
          </p:nvPr>
        </p:nvGraphicFramePr>
        <p:xfrm>
          <a:off x="9688285" y="54411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paper2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graphicFrame>
        <p:nvGraphicFramePr>
          <p:cNvPr id="980" name="표 979">
            <a:extLst>
              <a:ext uri="{FF2B5EF4-FFF2-40B4-BE49-F238E27FC236}">
                <a16:creationId xmlns:a16="http://schemas.microsoft.com/office/drawing/2014/main" id="{54DA4690-7A0B-4ACE-C96B-68DF90240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309401"/>
              </p:ext>
            </p:extLst>
          </p:nvPr>
        </p:nvGraphicFramePr>
        <p:xfrm>
          <a:off x="9840685" y="55935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paper2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graphicFrame>
        <p:nvGraphicFramePr>
          <p:cNvPr id="981" name="표 980">
            <a:extLst>
              <a:ext uri="{FF2B5EF4-FFF2-40B4-BE49-F238E27FC236}">
                <a16:creationId xmlns:a16="http://schemas.microsoft.com/office/drawing/2014/main" id="{B602DEF1-3F31-6F23-9FF4-8A782576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73195"/>
              </p:ext>
            </p:extLst>
          </p:nvPr>
        </p:nvGraphicFramePr>
        <p:xfrm>
          <a:off x="9993085" y="57459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paper2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graphicFrame>
        <p:nvGraphicFramePr>
          <p:cNvPr id="982" name="표 981">
            <a:extLst>
              <a:ext uri="{FF2B5EF4-FFF2-40B4-BE49-F238E27FC236}">
                <a16:creationId xmlns:a16="http://schemas.microsoft.com/office/drawing/2014/main" id="{F453AD6E-3B51-8C33-0D6C-62E6BC4AB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33763"/>
              </p:ext>
            </p:extLst>
          </p:nvPr>
        </p:nvGraphicFramePr>
        <p:xfrm>
          <a:off x="10145485" y="5898315"/>
          <a:ext cx="7051565" cy="43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19">
                  <a:extLst>
                    <a:ext uri="{9D8B030D-6E8A-4147-A177-3AD203B41FA5}">
                      <a16:colId xmlns:a16="http://schemas.microsoft.com/office/drawing/2014/main" val="3691061547"/>
                    </a:ext>
                  </a:extLst>
                </a:gridCol>
                <a:gridCol w="1105746">
                  <a:extLst>
                    <a:ext uri="{9D8B030D-6E8A-4147-A177-3AD203B41FA5}">
                      <a16:colId xmlns:a16="http://schemas.microsoft.com/office/drawing/2014/main" val="457462882"/>
                    </a:ext>
                  </a:extLst>
                </a:gridCol>
              </a:tblGrid>
              <a:tr h="43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50" dirty="0">
                          <a:solidFill>
                            <a:sysClr val="windowText" lastClr="000000"/>
                          </a:solidFill>
                        </a:rPr>
                        <a:t>Label</a:t>
                      </a:r>
                      <a:endParaRPr lang="ko-KR" altLang="en-US" sz="175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2415"/>
                  </a:ext>
                </a:extLst>
              </a:tr>
            </a:tbl>
          </a:graphicData>
        </a:graphic>
      </p:graphicFrame>
      <p:sp>
        <p:nvSpPr>
          <p:cNvPr id="985" name="TextBox 984">
            <a:extLst>
              <a:ext uri="{FF2B5EF4-FFF2-40B4-BE49-F238E27FC236}">
                <a16:creationId xmlns:a16="http://schemas.microsoft.com/office/drawing/2014/main" id="{D9C61B7A-2F3C-AEAE-E512-B7EB117C19DD}"/>
              </a:ext>
            </a:extLst>
          </p:cNvPr>
          <p:cNvSpPr txBox="1"/>
          <p:nvPr/>
        </p:nvSpPr>
        <p:spPr>
          <a:xfrm>
            <a:off x="10361360" y="6562420"/>
            <a:ext cx="51058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가공된 데이터셋</a:t>
            </a:r>
          </a:p>
        </p:txBody>
      </p:sp>
      <p:sp>
        <p:nvSpPr>
          <p:cNvPr id="986" name="오른쪽 중괄호 985">
            <a:extLst>
              <a:ext uri="{FF2B5EF4-FFF2-40B4-BE49-F238E27FC236}">
                <a16:creationId xmlns:a16="http://schemas.microsoft.com/office/drawing/2014/main" id="{01B583E3-FA3D-EDC2-56FD-97A76EEF3515}"/>
              </a:ext>
            </a:extLst>
          </p:cNvPr>
          <p:cNvSpPr/>
          <p:nvPr/>
        </p:nvSpPr>
        <p:spPr>
          <a:xfrm>
            <a:off x="7833146" y="2568939"/>
            <a:ext cx="834964" cy="6198295"/>
          </a:xfrm>
          <a:prstGeom prst="rightBrace">
            <a:avLst/>
          </a:prstGeom>
          <a:ln w="50800" cap="flat">
            <a:head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4964"/>
                      <a:gd name="connsiteY0" fmla="*/ 0 h 6198295"/>
                      <a:gd name="connsiteX1" fmla="*/ 417482 w 834964"/>
                      <a:gd name="connsiteY1" fmla="*/ 69578 h 6198295"/>
                      <a:gd name="connsiteX2" fmla="*/ 417482 w 834964"/>
                      <a:gd name="connsiteY2" fmla="*/ 720776 h 6198295"/>
                      <a:gd name="connsiteX3" fmla="*/ 417482 w 834964"/>
                      <a:gd name="connsiteY3" fmla="*/ 1283175 h 6198295"/>
                      <a:gd name="connsiteX4" fmla="*/ 417482 w 834964"/>
                      <a:gd name="connsiteY4" fmla="*/ 1815973 h 6198295"/>
                      <a:gd name="connsiteX5" fmla="*/ 417482 w 834964"/>
                      <a:gd name="connsiteY5" fmla="*/ 2437572 h 6198295"/>
                      <a:gd name="connsiteX6" fmla="*/ 417482 w 834964"/>
                      <a:gd name="connsiteY6" fmla="*/ 3029570 h 6198295"/>
                      <a:gd name="connsiteX7" fmla="*/ 834964 w 834964"/>
                      <a:gd name="connsiteY7" fmla="*/ 3099148 h 6198295"/>
                      <a:gd name="connsiteX8" fmla="*/ 417482 w 834964"/>
                      <a:gd name="connsiteY8" fmla="*/ 3168726 h 6198295"/>
                      <a:gd name="connsiteX9" fmla="*/ 417482 w 834964"/>
                      <a:gd name="connsiteY9" fmla="*/ 3760724 h 6198295"/>
                      <a:gd name="connsiteX10" fmla="*/ 417482 w 834964"/>
                      <a:gd name="connsiteY10" fmla="*/ 4352722 h 6198295"/>
                      <a:gd name="connsiteX11" fmla="*/ 417482 w 834964"/>
                      <a:gd name="connsiteY11" fmla="*/ 4974321 h 6198295"/>
                      <a:gd name="connsiteX12" fmla="*/ 417482 w 834964"/>
                      <a:gd name="connsiteY12" fmla="*/ 5477519 h 6198295"/>
                      <a:gd name="connsiteX13" fmla="*/ 417482 w 834964"/>
                      <a:gd name="connsiteY13" fmla="*/ 6128717 h 6198295"/>
                      <a:gd name="connsiteX14" fmla="*/ 0 w 834964"/>
                      <a:gd name="connsiteY14" fmla="*/ 6198295 h 6198295"/>
                      <a:gd name="connsiteX15" fmla="*/ 0 w 834964"/>
                      <a:gd name="connsiteY15" fmla="*/ 5510848 h 6198295"/>
                      <a:gd name="connsiteX16" fmla="*/ 0 w 834964"/>
                      <a:gd name="connsiteY16" fmla="*/ 4885383 h 6198295"/>
                      <a:gd name="connsiteX17" fmla="*/ 0 w 834964"/>
                      <a:gd name="connsiteY17" fmla="*/ 4259919 h 6198295"/>
                      <a:gd name="connsiteX18" fmla="*/ 0 w 834964"/>
                      <a:gd name="connsiteY18" fmla="*/ 3882387 h 6198295"/>
                      <a:gd name="connsiteX19" fmla="*/ 0 w 834964"/>
                      <a:gd name="connsiteY19" fmla="*/ 3442871 h 6198295"/>
                      <a:gd name="connsiteX20" fmla="*/ 0 w 834964"/>
                      <a:gd name="connsiteY20" fmla="*/ 2817407 h 6198295"/>
                      <a:gd name="connsiteX21" fmla="*/ 0 w 834964"/>
                      <a:gd name="connsiteY21" fmla="*/ 2315908 h 6198295"/>
                      <a:gd name="connsiteX22" fmla="*/ 0 w 834964"/>
                      <a:gd name="connsiteY22" fmla="*/ 1876393 h 6198295"/>
                      <a:gd name="connsiteX23" fmla="*/ 0 w 834964"/>
                      <a:gd name="connsiteY23" fmla="*/ 1250929 h 6198295"/>
                      <a:gd name="connsiteX24" fmla="*/ 0 w 834964"/>
                      <a:gd name="connsiteY24" fmla="*/ 687447 h 6198295"/>
                      <a:gd name="connsiteX25" fmla="*/ 0 w 834964"/>
                      <a:gd name="connsiteY25" fmla="*/ 0 h 6198295"/>
                      <a:gd name="connsiteX0" fmla="*/ 0 w 834964"/>
                      <a:gd name="connsiteY0" fmla="*/ 0 h 6198295"/>
                      <a:gd name="connsiteX1" fmla="*/ 417482 w 834964"/>
                      <a:gd name="connsiteY1" fmla="*/ 69578 h 6198295"/>
                      <a:gd name="connsiteX2" fmla="*/ 417482 w 834964"/>
                      <a:gd name="connsiteY2" fmla="*/ 602377 h 6198295"/>
                      <a:gd name="connsiteX3" fmla="*/ 417482 w 834964"/>
                      <a:gd name="connsiteY3" fmla="*/ 1164775 h 6198295"/>
                      <a:gd name="connsiteX4" fmla="*/ 417482 w 834964"/>
                      <a:gd name="connsiteY4" fmla="*/ 1815973 h 6198295"/>
                      <a:gd name="connsiteX5" fmla="*/ 417482 w 834964"/>
                      <a:gd name="connsiteY5" fmla="*/ 2407972 h 6198295"/>
                      <a:gd name="connsiteX6" fmla="*/ 417482 w 834964"/>
                      <a:gd name="connsiteY6" fmla="*/ 3029570 h 6198295"/>
                      <a:gd name="connsiteX7" fmla="*/ 834964 w 834964"/>
                      <a:gd name="connsiteY7" fmla="*/ 3099148 h 6198295"/>
                      <a:gd name="connsiteX8" fmla="*/ 417482 w 834964"/>
                      <a:gd name="connsiteY8" fmla="*/ 3168726 h 6198295"/>
                      <a:gd name="connsiteX9" fmla="*/ 417482 w 834964"/>
                      <a:gd name="connsiteY9" fmla="*/ 3790324 h 6198295"/>
                      <a:gd name="connsiteX10" fmla="*/ 417482 w 834964"/>
                      <a:gd name="connsiteY10" fmla="*/ 4323122 h 6198295"/>
                      <a:gd name="connsiteX11" fmla="*/ 417482 w 834964"/>
                      <a:gd name="connsiteY11" fmla="*/ 4826321 h 6198295"/>
                      <a:gd name="connsiteX12" fmla="*/ 417482 w 834964"/>
                      <a:gd name="connsiteY12" fmla="*/ 5329519 h 6198295"/>
                      <a:gd name="connsiteX13" fmla="*/ 417482 w 834964"/>
                      <a:gd name="connsiteY13" fmla="*/ 6128717 h 6198295"/>
                      <a:gd name="connsiteX14" fmla="*/ 0 w 834964"/>
                      <a:gd name="connsiteY14" fmla="*/ 6198295 h 6198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834964" h="6198295" stroke="0" extrusionOk="0">
                        <a:moveTo>
                          <a:pt x="0" y="0"/>
                        </a:moveTo>
                        <a:cubicBezTo>
                          <a:pt x="227030" y="-2183"/>
                          <a:pt x="409982" y="33966"/>
                          <a:pt x="417482" y="69578"/>
                        </a:cubicBezTo>
                        <a:cubicBezTo>
                          <a:pt x="478636" y="384293"/>
                          <a:pt x="386616" y="474276"/>
                          <a:pt x="417482" y="720776"/>
                        </a:cubicBezTo>
                        <a:cubicBezTo>
                          <a:pt x="448348" y="967276"/>
                          <a:pt x="389804" y="1133192"/>
                          <a:pt x="417482" y="1283175"/>
                        </a:cubicBezTo>
                        <a:cubicBezTo>
                          <a:pt x="445160" y="1433158"/>
                          <a:pt x="377938" y="1689921"/>
                          <a:pt x="417482" y="1815973"/>
                        </a:cubicBezTo>
                        <a:cubicBezTo>
                          <a:pt x="457026" y="1942025"/>
                          <a:pt x="372243" y="2266538"/>
                          <a:pt x="417482" y="2437572"/>
                        </a:cubicBezTo>
                        <a:cubicBezTo>
                          <a:pt x="462721" y="2608606"/>
                          <a:pt x="347655" y="2901369"/>
                          <a:pt x="417482" y="3029570"/>
                        </a:cubicBezTo>
                        <a:cubicBezTo>
                          <a:pt x="420779" y="3062632"/>
                          <a:pt x="574705" y="3125239"/>
                          <a:pt x="834964" y="3099148"/>
                        </a:cubicBezTo>
                        <a:cubicBezTo>
                          <a:pt x="613400" y="3100753"/>
                          <a:pt x="416017" y="3132723"/>
                          <a:pt x="417482" y="3168726"/>
                        </a:cubicBezTo>
                        <a:cubicBezTo>
                          <a:pt x="446749" y="3303380"/>
                          <a:pt x="350122" y="3633021"/>
                          <a:pt x="417482" y="3760724"/>
                        </a:cubicBezTo>
                        <a:cubicBezTo>
                          <a:pt x="484842" y="3888427"/>
                          <a:pt x="353394" y="4174297"/>
                          <a:pt x="417482" y="4352722"/>
                        </a:cubicBezTo>
                        <a:cubicBezTo>
                          <a:pt x="481570" y="4531147"/>
                          <a:pt x="380977" y="4816044"/>
                          <a:pt x="417482" y="4974321"/>
                        </a:cubicBezTo>
                        <a:cubicBezTo>
                          <a:pt x="453987" y="5132598"/>
                          <a:pt x="372053" y="5355312"/>
                          <a:pt x="417482" y="5477519"/>
                        </a:cubicBezTo>
                        <a:cubicBezTo>
                          <a:pt x="462911" y="5599726"/>
                          <a:pt x="384298" y="5983428"/>
                          <a:pt x="417482" y="6128717"/>
                        </a:cubicBezTo>
                        <a:cubicBezTo>
                          <a:pt x="422293" y="6144515"/>
                          <a:pt x="189354" y="6205063"/>
                          <a:pt x="0" y="6198295"/>
                        </a:cubicBezTo>
                        <a:cubicBezTo>
                          <a:pt x="-36693" y="5883054"/>
                          <a:pt x="20436" y="5755867"/>
                          <a:pt x="0" y="5510848"/>
                        </a:cubicBezTo>
                        <a:cubicBezTo>
                          <a:pt x="-20436" y="5265829"/>
                          <a:pt x="8903" y="5081350"/>
                          <a:pt x="0" y="4885383"/>
                        </a:cubicBezTo>
                        <a:cubicBezTo>
                          <a:pt x="-8903" y="4689417"/>
                          <a:pt x="34574" y="4547765"/>
                          <a:pt x="0" y="4259919"/>
                        </a:cubicBezTo>
                        <a:cubicBezTo>
                          <a:pt x="-34574" y="3972073"/>
                          <a:pt x="18530" y="3964627"/>
                          <a:pt x="0" y="3882387"/>
                        </a:cubicBezTo>
                        <a:cubicBezTo>
                          <a:pt x="-18530" y="3800147"/>
                          <a:pt x="41156" y="3656987"/>
                          <a:pt x="0" y="3442871"/>
                        </a:cubicBezTo>
                        <a:cubicBezTo>
                          <a:pt x="-41156" y="3228755"/>
                          <a:pt x="15089" y="2955122"/>
                          <a:pt x="0" y="2817407"/>
                        </a:cubicBezTo>
                        <a:cubicBezTo>
                          <a:pt x="-15089" y="2679692"/>
                          <a:pt x="57061" y="2480069"/>
                          <a:pt x="0" y="2315908"/>
                        </a:cubicBezTo>
                        <a:cubicBezTo>
                          <a:pt x="-57061" y="2151747"/>
                          <a:pt x="47963" y="2021830"/>
                          <a:pt x="0" y="1876393"/>
                        </a:cubicBezTo>
                        <a:cubicBezTo>
                          <a:pt x="-47963" y="1730956"/>
                          <a:pt x="49646" y="1388123"/>
                          <a:pt x="0" y="1250929"/>
                        </a:cubicBezTo>
                        <a:cubicBezTo>
                          <a:pt x="-49646" y="1113735"/>
                          <a:pt x="33843" y="845422"/>
                          <a:pt x="0" y="687447"/>
                        </a:cubicBezTo>
                        <a:cubicBezTo>
                          <a:pt x="-33843" y="529472"/>
                          <a:pt x="7127" y="232828"/>
                          <a:pt x="0" y="0"/>
                        </a:cubicBezTo>
                        <a:close/>
                      </a:path>
                      <a:path w="834964" h="6198295" fill="none" extrusionOk="0">
                        <a:moveTo>
                          <a:pt x="0" y="0"/>
                        </a:moveTo>
                        <a:cubicBezTo>
                          <a:pt x="232858" y="7241"/>
                          <a:pt x="425673" y="34018"/>
                          <a:pt x="417482" y="69578"/>
                        </a:cubicBezTo>
                        <a:cubicBezTo>
                          <a:pt x="478082" y="324368"/>
                          <a:pt x="397818" y="416362"/>
                          <a:pt x="417482" y="602377"/>
                        </a:cubicBezTo>
                        <a:cubicBezTo>
                          <a:pt x="437146" y="788392"/>
                          <a:pt x="364506" y="987104"/>
                          <a:pt x="417482" y="1164775"/>
                        </a:cubicBezTo>
                        <a:cubicBezTo>
                          <a:pt x="470458" y="1342446"/>
                          <a:pt x="381648" y="1506615"/>
                          <a:pt x="417482" y="1815973"/>
                        </a:cubicBezTo>
                        <a:cubicBezTo>
                          <a:pt x="453316" y="2125331"/>
                          <a:pt x="404540" y="2263093"/>
                          <a:pt x="417482" y="2407972"/>
                        </a:cubicBezTo>
                        <a:cubicBezTo>
                          <a:pt x="430424" y="2552851"/>
                          <a:pt x="411873" y="2823617"/>
                          <a:pt x="417482" y="3029570"/>
                        </a:cubicBezTo>
                        <a:cubicBezTo>
                          <a:pt x="457772" y="3028378"/>
                          <a:pt x="596627" y="3103503"/>
                          <a:pt x="834964" y="3099148"/>
                        </a:cubicBezTo>
                        <a:cubicBezTo>
                          <a:pt x="607661" y="3107996"/>
                          <a:pt x="420733" y="3129654"/>
                          <a:pt x="417482" y="3168726"/>
                        </a:cubicBezTo>
                        <a:cubicBezTo>
                          <a:pt x="438028" y="3391419"/>
                          <a:pt x="374744" y="3544017"/>
                          <a:pt x="417482" y="3790324"/>
                        </a:cubicBezTo>
                        <a:cubicBezTo>
                          <a:pt x="460220" y="4036631"/>
                          <a:pt x="360108" y="4192920"/>
                          <a:pt x="417482" y="4323122"/>
                        </a:cubicBezTo>
                        <a:cubicBezTo>
                          <a:pt x="474856" y="4453324"/>
                          <a:pt x="384633" y="4656804"/>
                          <a:pt x="417482" y="4826321"/>
                        </a:cubicBezTo>
                        <a:cubicBezTo>
                          <a:pt x="450331" y="4995838"/>
                          <a:pt x="371618" y="5208994"/>
                          <a:pt x="417482" y="5329519"/>
                        </a:cubicBezTo>
                        <a:cubicBezTo>
                          <a:pt x="463346" y="5450044"/>
                          <a:pt x="351055" y="5894845"/>
                          <a:pt x="417482" y="6128717"/>
                        </a:cubicBezTo>
                        <a:cubicBezTo>
                          <a:pt x="452181" y="6203590"/>
                          <a:pt x="227212" y="6216442"/>
                          <a:pt x="0" y="619829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FAEA4A-E499-C138-26B3-3DE71089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46299F7-D14E-9FD5-9BDD-CC835134E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7565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09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3-1.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데이터셋 구축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(1)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 및 가공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E0CA1-72B6-01AE-5A2C-1C06DD0F393C}"/>
              </a:ext>
            </a:extLst>
          </p:cNvPr>
          <p:cNvSpPr txBox="1"/>
          <p:nvPr/>
        </p:nvSpPr>
        <p:spPr>
          <a:xfrm>
            <a:off x="2213491" y="7381578"/>
            <a:ext cx="6299005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MediaPipe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손 감지 기능을 사용하여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Label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하나당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 씩 관절 각도 데이터 수집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605EB6-0CD0-6341-BD99-B1F2E85C8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2881" y="2468194"/>
            <a:ext cx="6001588" cy="4477375"/>
          </a:xfrm>
          <a:prstGeom prst="rect">
            <a:avLst/>
          </a:prstGeom>
        </p:spPr>
      </p:pic>
      <p:pic>
        <p:nvPicPr>
          <p:cNvPr id="4" name="그림 3" descr="댄스, 콜라주, 사람이(가) 표시된 사진&#10;&#10;자동 생성된 설명">
            <a:extLst>
              <a:ext uri="{FF2B5EF4-FFF2-40B4-BE49-F238E27FC236}">
                <a16:creationId xmlns:a16="http://schemas.microsoft.com/office/drawing/2014/main" id="{579E99C8-8E5F-0875-FDB8-CBF3123C4DB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926" y="2186116"/>
            <a:ext cx="4925400" cy="4940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7A3D78-1149-8BC2-7968-43B3907D780D}"/>
              </a:ext>
            </a:extLst>
          </p:cNvPr>
          <p:cNvSpPr txBox="1"/>
          <p:nvPr/>
        </p:nvSpPr>
        <p:spPr>
          <a:xfrm>
            <a:off x="9908663" y="7402681"/>
            <a:ext cx="6299005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미리 설정한 손 동작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모두의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 수집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2889D16-7380-3D27-1EF5-3B540586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B47EB03-6769-2103-9918-5E25D8095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02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3-1.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데이터셋 구축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(2)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학습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A7978-B690-2A47-DD9F-BEB052C6350C}"/>
              </a:ext>
            </a:extLst>
          </p:cNvPr>
          <p:cNvSpPr txBox="1"/>
          <p:nvPr/>
        </p:nvSpPr>
        <p:spPr>
          <a:xfrm>
            <a:off x="2066504" y="7268362"/>
            <a:ext cx="6248400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RNN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딥러닝 기법을 사용하여 가공된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데이터셋을 학습 후 모델 완성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8" name="Picture 4" descr="RNN Cell - Naukri Code 360">
            <a:extLst>
              <a:ext uri="{FF2B5EF4-FFF2-40B4-BE49-F238E27FC236}">
                <a16:creationId xmlns:a16="http://schemas.microsoft.com/office/drawing/2014/main" id="{6BA00283-845A-8E22-B6AB-A3374C66B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52" y="2560239"/>
            <a:ext cx="7904305" cy="406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26F341-ED8D-99B8-95BB-BE78D3EA9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6772" y="2728873"/>
            <a:ext cx="4934639" cy="4363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7C441-BE3C-0065-4B40-217748E18583}"/>
              </a:ext>
            </a:extLst>
          </p:cNvPr>
          <p:cNvSpPr txBox="1"/>
          <p:nvPr/>
        </p:nvSpPr>
        <p:spPr>
          <a:xfrm>
            <a:off x="10315443" y="7309683"/>
            <a:ext cx="6248400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모델을 사용하여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모션인식 성공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CAD09D-A171-E23C-F05E-D4B9BBF6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B1313BF-5237-3505-DDCC-007B9ADB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88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CAD09D-A171-E23C-F05E-D4B9BBF6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B1313BF-5237-3505-DDCC-007B9ADB04C8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1143000" y="2360044"/>
            <a:ext cx="3755428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Segmentation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cv2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가까운 사람 윤곽선 검출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가까운 사람 아니면 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Blur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256349" y="5935781"/>
            <a:ext cx="3635142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pygame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지정한 음악 재생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272305" y="2387436"/>
            <a:ext cx="3733800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Segmentation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cv2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지정한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배경에 합성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326135" y="2387436"/>
            <a:ext cx="3733800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save_frame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= frame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= </a:t>
            </a:r>
            <a:r>
              <a:rPr lang="en-US" altLang="ko-KR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save_frame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3400380" y="2360044"/>
            <a:ext cx="3733800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Detaction</a:t>
            </a: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cv2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얼굴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좌표 계산 후 이미지 합성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49349" y="5963173"/>
            <a:ext cx="3739867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GetMasterVolumeLevelScalar</a:t>
            </a:r>
            <a:endParaRPr lang="en-US" altLang="ko-KR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cv2</a:t>
            </a: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볼륨 감소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증가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음소거</a:t>
            </a:r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362732" y="5963172"/>
            <a:ext cx="3580440" cy="2990327"/>
          </a:xfrm>
          <a:prstGeom prst="roundRect">
            <a:avLst/>
          </a:prstGeom>
          <a:solidFill>
            <a:schemeClr val="tx2">
              <a:lumMod val="60000"/>
              <a:lumOff val="40000"/>
              <a:alpha val="14902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latinLnBrk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On :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그대로 출력</a:t>
            </a:r>
            <a:endParaRPr lang="en-US" altLang="ko-KR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Off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검은 화면 및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음소거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출력</a:t>
            </a:r>
          </a:p>
        </p:txBody>
      </p:sp>
      <p:sp>
        <p:nvSpPr>
          <p:cNvPr id="43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1143000" y="2318957"/>
            <a:ext cx="3755428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Blur Mode</a:t>
            </a:r>
          </a:p>
        </p:txBody>
      </p:sp>
      <p:sp>
        <p:nvSpPr>
          <p:cNvPr id="44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5269718" y="2318957"/>
            <a:ext cx="3738975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 합성</a:t>
            </a:r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Mode</a:t>
            </a:r>
          </a:p>
        </p:txBody>
      </p:sp>
      <p:sp>
        <p:nvSpPr>
          <p:cNvPr id="45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9323548" y="2318957"/>
            <a:ext cx="3738975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일시정지 </a:t>
            </a:r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</a:t>
            </a:r>
          </a:p>
        </p:txBody>
      </p:sp>
      <p:sp>
        <p:nvSpPr>
          <p:cNvPr id="46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13397793" y="2318957"/>
            <a:ext cx="3738975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얼굴 필터 </a:t>
            </a:r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</a:t>
            </a:r>
          </a:p>
        </p:txBody>
      </p:sp>
      <p:sp>
        <p:nvSpPr>
          <p:cNvPr id="47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3246335" y="5893143"/>
            <a:ext cx="3642068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노래 </a:t>
            </a:r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</a:t>
            </a:r>
          </a:p>
        </p:txBody>
      </p:sp>
      <p:sp>
        <p:nvSpPr>
          <p:cNvPr id="48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7265196" y="5893143"/>
            <a:ext cx="3738975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en-US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볼륨 조절 </a:t>
            </a:r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</a:t>
            </a:r>
          </a:p>
        </p:txBody>
      </p:sp>
      <p:sp>
        <p:nvSpPr>
          <p:cNvPr id="49" name="사각형: 둥근 모서리 59">
            <a:extLst>
              <a:ext uri="{FF2B5EF4-FFF2-40B4-BE49-F238E27FC236}">
                <a16:creationId xmlns:a16="http://schemas.microsoft.com/office/drawing/2014/main" id="{1B0D67D4-7559-82BD-A27B-095CEA630C96}"/>
              </a:ext>
            </a:extLst>
          </p:cNvPr>
          <p:cNvSpPr/>
          <p:nvPr/>
        </p:nvSpPr>
        <p:spPr>
          <a:xfrm>
            <a:off x="11357625" y="5893143"/>
            <a:ext cx="3585404" cy="957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en-US" altLang="ko-KR" sz="32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On/Off Mode</a:t>
            </a:r>
          </a:p>
        </p:txBody>
      </p:sp>
    </p:spTree>
    <p:extLst>
      <p:ext uri="{BB962C8B-B14F-4D97-AF65-F5344CB8AC3E}">
        <p14:creationId xmlns:p14="http://schemas.microsoft.com/office/powerpoint/2010/main" val="426048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7176" y="2479076"/>
            <a:ext cx="13471362" cy="5839870"/>
            <a:chOff x="2407176" y="2479076"/>
            <a:chExt cx="13471362" cy="5839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33211" y="-345565"/>
              <a:ext cx="26942724" cy="1167974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7176" y="2479076"/>
              <a:ext cx="13471362" cy="583987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4692005" y="2479076"/>
            <a:ext cx="11186533" cy="527918"/>
            <a:chOff x="4692005" y="2479076"/>
            <a:chExt cx="11186533" cy="5279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2005" y="2479076"/>
              <a:ext cx="11186533" cy="527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9610" y="4817006"/>
            <a:ext cx="450583" cy="450583"/>
            <a:chOff x="3875872" y="3965634"/>
            <a:chExt cx="450583" cy="4505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75872" y="3965634"/>
              <a:ext cx="450583" cy="450583"/>
              <a:chOff x="3875872" y="3965634"/>
              <a:chExt cx="450583" cy="4505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75872" y="3965634"/>
                <a:ext cx="450583" cy="450583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3803416" y="3955030"/>
              <a:ext cx="589909" cy="5154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EEEEEE"/>
                  </a:solidFill>
                  <a:latin typeface="SB AggroOTF Medium" pitchFamily="34" charset="0"/>
                  <a:cs typeface="SB AggroOTF Medium" pitchFamily="34" charset="0"/>
                </a:rPr>
                <a:t>1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9703715" y="4802994"/>
            <a:ext cx="450583" cy="450583"/>
            <a:chOff x="9562347" y="3965634"/>
            <a:chExt cx="450583" cy="4505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562347" y="3965634"/>
              <a:ext cx="450583" cy="450583"/>
              <a:chOff x="9562347" y="3965634"/>
              <a:chExt cx="450583" cy="4505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62347" y="3965634"/>
                <a:ext cx="450583" cy="450583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9489890" y="3955581"/>
              <a:ext cx="589909" cy="5121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EEEEEE"/>
                  </a:solidFill>
                  <a:latin typeface="SB AggroOTF Medium" pitchFamily="34" charset="0"/>
                  <a:cs typeface="SB AggroOTF Medium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451067" y="4809316"/>
            <a:ext cx="544472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900" b="1" kern="0" spc="-2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Light" pitchFamily="34" charset="0"/>
              </a:rPr>
              <a:t>프로젝트 기획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4029302" y="6273449"/>
            <a:ext cx="450583" cy="450583"/>
            <a:chOff x="3875872" y="5281319"/>
            <a:chExt cx="450583" cy="4505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875872" y="5281319"/>
              <a:ext cx="450583" cy="450583"/>
              <a:chOff x="3875872" y="5281319"/>
              <a:chExt cx="450583" cy="45058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75872" y="5281319"/>
                <a:ext cx="450583" cy="450583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3803414" y="5271267"/>
              <a:ext cx="589909" cy="5121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EEEEEE"/>
                  </a:solidFill>
                  <a:latin typeface="SB AggroOTF Medium" pitchFamily="34" charset="0"/>
                  <a:cs typeface="SB AggroOTF Medium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764629" y="6242002"/>
            <a:ext cx="544472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kern="0" spc="-2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Light" pitchFamily="34" charset="0"/>
              </a:rPr>
              <a:t>프로젝트 수행 경과</a:t>
            </a:r>
            <a:endParaRPr 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9715777" y="6273449"/>
            <a:ext cx="450583" cy="450583"/>
            <a:chOff x="9562347" y="5281319"/>
            <a:chExt cx="450583" cy="4505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62347" y="5281319"/>
              <a:ext cx="450583" cy="450583"/>
              <a:chOff x="9562347" y="5281319"/>
              <a:chExt cx="450583" cy="45058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62347" y="5281319"/>
                <a:ext cx="450583" cy="450583"/>
              </a:xfrm>
              <a:prstGeom prst="rect">
                <a:avLst/>
              </a:prstGeom>
            </p:spPr>
          </p:pic>
        </p:grpSp>
        <p:sp>
          <p:nvSpPr>
            <p:cNvPr id="55" name="Object 55"/>
            <p:cNvSpPr txBox="1"/>
            <p:nvPr/>
          </p:nvSpPr>
          <p:spPr>
            <a:xfrm>
              <a:off x="9489890" y="5271267"/>
              <a:ext cx="589909" cy="5121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00" kern="0" spc="-100" dirty="0">
                  <a:solidFill>
                    <a:srgbClr val="EEEEEE"/>
                  </a:solidFill>
                  <a:latin typeface="SB AggroOTF Medium" pitchFamily="34" charset="0"/>
                  <a:cs typeface="SB AggroOTF Medium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0451067" y="6242011"/>
            <a:ext cx="544472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kern="0" spc="-2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Light" pitchFamily="34" charset="0"/>
              </a:rPr>
              <a:t>자체 평가 의견</a:t>
            </a:r>
            <a:endParaRPr 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-592599" y="1164339"/>
            <a:ext cx="10569207" cy="3413370"/>
            <a:chOff x="-673175" y="1064558"/>
            <a:chExt cx="10569207" cy="341337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73175" y="1064558"/>
              <a:ext cx="10569207" cy="341337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5581" y="1763462"/>
              <a:ext cx="5284604" cy="17066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20907" y="2631042"/>
            <a:ext cx="974632" cy="223985"/>
            <a:chOff x="14520907" y="2631042"/>
            <a:chExt cx="974632" cy="22398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520907" y="2725347"/>
              <a:ext cx="225117" cy="35376"/>
              <a:chOff x="14520907" y="2725347"/>
              <a:chExt cx="225117" cy="3537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20907" y="2725347"/>
                <a:ext cx="225117" cy="3537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910333" y="2631042"/>
              <a:ext cx="223985" cy="223985"/>
              <a:chOff x="14910333" y="2631042"/>
              <a:chExt cx="223985" cy="22398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10333" y="2631042"/>
                <a:ext cx="223985" cy="2239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277246" y="2633889"/>
              <a:ext cx="218293" cy="218293"/>
              <a:chOff x="15277246" y="2633889"/>
              <a:chExt cx="218293" cy="21829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77246" y="2633889"/>
                <a:ext cx="218293" cy="21829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1351439" y="2000481"/>
            <a:ext cx="6332888" cy="14157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600" kern="0" spc="-100" dirty="0">
                <a:solidFill>
                  <a:srgbClr val="000000"/>
                </a:solidFill>
                <a:latin typeface="+mj-lt"/>
                <a:cs typeface="SB AggroOTF Medium" pitchFamily="34" charset="0"/>
              </a:rPr>
              <a:t>INDEX</a:t>
            </a:r>
            <a:endParaRPr lang="en-US" dirty="0">
              <a:latin typeface="+mj-l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61634" y="4790313"/>
            <a:ext cx="54447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415C24BA-7A89-9BA4-7518-F4DF006B589B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C79982BA-A262-EB95-A051-CAD00011574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027248-FAD5-EAC0-6384-CF44DD635563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5D95A-746F-B2E8-C9A0-04BA9461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 Blur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E2BA074-46AA-62DA-BC38-E6BE0008FE4E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438D19F3-C981-A26D-ABEA-BFF2E8EAEBF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0C46FC-EC2E-D079-2ACD-F5DF28319A58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78076-21C3-CCF0-0C7B-158EB4EF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8FB84A-6B51-8134-56C4-1D33AD05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32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34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5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pic>
        <p:nvPicPr>
          <p:cNvPr id="37" name="Picture 4" descr="https://cdn.discordapp.com/attachments/1240540065307037751/1242051931309080676/gun_.png?ex=664c6e80&amp;is=664b1d00&amp;hm=a0d4b7c78aef19d1b1f466cb4207802d80551ee75db247755dc822799848c6f5&amp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163" y="1943100"/>
            <a:ext cx="4588253" cy="34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https://cdn.discordapp.com/attachments/1240540065307037751/1242051931665334335/f30df1464d690dd1.png?ex=664c6e80&amp;is=664b1d00&amp;hm=461365ad2b9fe7ce6a853fb5d6a302591e5185164e1e85d33c65d9cd81df756b&amp;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163" y="5632058"/>
            <a:ext cx="4588253" cy="342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.discordapp.com/attachments/1240540065307037751/1242359740076392490/1.png?ex=664d8d2b&amp;is=664c3bab&amp;hm=bc04e814e26d543e7457a3703a13031b374e9cc41e6fa56db1d9fe14a691914b&amp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4657" r="44732" b="18012"/>
          <a:stretch/>
        </p:blipFill>
        <p:spPr bwMode="auto">
          <a:xfrm>
            <a:off x="2133600" y="1790700"/>
            <a:ext cx="7543800" cy="761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7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52" name="Picture 4" descr="https://cdn.discordapp.com/attachments/1240540065307037751/1242052195751297118/tow_.png?ex=664c6ebf&amp;is=664b1d3f&amp;hm=6e9836fb87a02edd3e5fcda3093ca31f30f3d2e5250ecce911c8bc37a175674f&amp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162" y="1922746"/>
            <a:ext cx="4588253" cy="34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1240540065307037751/1242052196183445565/66c5f6d941a6a317.png?ex=664c6ebf&amp;is=664b1d3f&amp;hm=29e0d092d460b7423582047853bca151bdc3e286ae87b3231736e2c5791838c7&amp;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162" y="5629342"/>
            <a:ext cx="4589536" cy="34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2CCF0A3D-61F0-A607-7644-FD4AA97580C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8EEFA188-8DA0-DF21-C738-FF085D174FB9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C97FA4-1FB0-0368-6405-7929753D18A7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합성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96154"/>
            <a:ext cx="5486400" cy="745891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0FFB6-6F71-36F1-3061-D0E76D00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2043BB9-28CF-1DB2-CE5F-3ADF91110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32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2" name="Picture 6" descr="https://cdn.discordapp.com/attachments/1240540065307037751/1242052753535012936/bdc0d646b367ce47.png?ex=664c6f44&amp;is=664b1dc4&amp;hm=9d1cb8dbbf9640896baa20a0a9cbefc3dfd54209c7b04505d672e17d47d723cc&amp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602" y="3717924"/>
            <a:ext cx="5562600" cy="41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DF35F879-5E50-2CA0-17B3-9D9D479B5503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A89955C4-6566-2D32-9363-CF83F5F7772D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84F081-DF45-40C0-DAA7-AB88306AB37E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일시정지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74" name="Picture 2" descr="https://cdn.discordapp.com/attachments/1240540065307037751/1242360805291200593/af2c651813239aad.png?ex=664d8e29&amp;is=664c3ca9&amp;hm=a3d8aae87277b6437a19ae0c16f4a0daed97d458043534bbc1c3925ebd778a25&amp;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6572" r="20719" b="53051"/>
          <a:stretch/>
        </p:blipFill>
        <p:spPr bwMode="auto">
          <a:xfrm>
            <a:off x="914400" y="1796153"/>
            <a:ext cx="9979669" cy="74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19233-D224-2E58-068E-CA49A0F8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5F1439-4789-FD5F-D5F5-83D722556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158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122" name="Picture 2" descr="https://cdn.discordapp.com/attachments/1240540065307037751/1242053263076098088/ok_.png?ex=664c6fbe&amp;is=664b1e3e&amp;hm=972cfb120098aa70ee5d2f91646c9a360a1298096663924c904859cb7738c9f2&amp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1922746"/>
            <a:ext cx="4588253" cy="3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39600" y="5647793"/>
            <a:ext cx="4593134" cy="3305708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C73D17BF-E4F7-C5C4-8712-C5AEE6A73F38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4DFB1759-FC1B-6432-5CCF-670A62424CCB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44CE991-BC09-94EC-D684-1898F6B1F32A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얼굴 필터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41873"/>
            <a:ext cx="4724400" cy="73894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8AEEAD-645D-BEEF-D591-D4495194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80A9C0F-ECA5-8250-3F17-3CBE42844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4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3553" y="3386349"/>
            <a:ext cx="5757863" cy="4305942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D40AE586-0994-DBAB-516A-488F0670E8A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F02DDE7A-A738-226A-2E15-5078F30DD332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280EEC1-4E06-8006-D76A-0C430AF6986D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(5)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노래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098" name="Picture 2" descr="https://cdn.discordapp.com/attachments/1240540065307037751/1242361753858216026/f381449925687c02.png?ex=664d8f0c&amp;is=664c3d8c&amp;hm=916a8815b17411270cbb9adad466f5f61ba90819b7b2ec011c4036b43eb856cf&amp;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4" t="9994" r="14913" b="35258"/>
          <a:stretch/>
        </p:blipFill>
        <p:spPr bwMode="auto">
          <a:xfrm>
            <a:off x="1960586" y="1714500"/>
            <a:ext cx="6040414" cy="76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D5EAE-8327-4A70-52D9-7B17B657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8183A0C-79E7-AC4A-76E4-A0280F99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82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D40AE586-0994-DBAB-516A-488F0670E8A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F02DDE7A-A738-226A-2E15-5078F30DD332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280EEC1-4E06-8006-D76A-0C430AF6986D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C4078-F104-A908-FD7C-E436AF856D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69589" y="2019300"/>
            <a:ext cx="4161827" cy="2825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6EF1B2-82DE-F6B1-01CB-BB41068079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69589" y="5676900"/>
            <a:ext cx="4161827" cy="31033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DDD8F4-3993-D548-BCD7-106A0DA9B7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65987" y="3957695"/>
            <a:ext cx="4161827" cy="3109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255CEE-1E1B-EEAE-42F8-553D2F0219B9}"/>
              </a:ext>
            </a:extLst>
          </p:cNvPr>
          <p:cNvSpPr txBox="1"/>
          <p:nvPr/>
        </p:nvSpPr>
        <p:spPr>
          <a:xfrm>
            <a:off x="9067800" y="72009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음소거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&gt;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C091F-1728-1AF5-9814-6DC9AF7A2745}"/>
              </a:ext>
            </a:extLst>
          </p:cNvPr>
          <p:cNvSpPr txBox="1"/>
          <p:nvPr/>
        </p:nvSpPr>
        <p:spPr>
          <a:xfrm>
            <a:off x="13716000" y="494889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볼륨 감소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&gt;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211D2-096D-D69E-3446-A4371652CEDE}"/>
              </a:ext>
            </a:extLst>
          </p:cNvPr>
          <p:cNvSpPr txBox="1"/>
          <p:nvPr/>
        </p:nvSpPr>
        <p:spPr>
          <a:xfrm>
            <a:off x="13715776" y="88195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볼륨 증가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&gt;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(6)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볼륨 조절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6" name="Picture 2" descr="https://cdn.discordapp.com/attachments/1240540065307037751/1242357992368898108/bd5e9c8a2c0538b3.png?ex=664d8b8b&amp;is=664c3a0b&amp;hm=b4e062c1a233f80bcf27f3779f58129ebfae369e3efb5d7a7302b89a4f2be129&amp;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" r="1892" b="13704"/>
          <a:stretch/>
        </p:blipFill>
        <p:spPr bwMode="auto">
          <a:xfrm>
            <a:off x="1111097" y="1737196"/>
            <a:ext cx="6356503" cy="752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BD3AA62-28D3-04CC-0AD0-2013D6FA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010C424-7485-1743-3805-BE358556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90025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46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Object 35">
            <a:extLst>
              <a:ext uri="{FF2B5EF4-FFF2-40B4-BE49-F238E27FC236}">
                <a16:creationId xmlns:a16="http://schemas.microsoft.com/office/drawing/2014/main" id="{03B7CA04-F980-3F21-988B-9EF1EC43AFF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50E4C91E-1F05-8969-0B8F-322993923DB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271F9A-AEEF-1277-2275-0B985BE8CF33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B59060-BDC0-DEA8-0332-C0A593FF9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6397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18489FF-A427-5B07-54DC-6508E89655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6181" y="5600700"/>
            <a:ext cx="4221210" cy="3132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055A32-E2FE-4EE6-4FA4-6DD3665E4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06400" y="5600700"/>
            <a:ext cx="4282816" cy="31323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CD0091-4D0A-DCEA-CBAE-D441C1E04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6181" y="1866900"/>
            <a:ext cx="4221210" cy="3143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71BEC-1AE0-FBE4-D653-6A80B15228A1}"/>
              </a:ext>
            </a:extLst>
          </p:cNvPr>
          <p:cNvSpPr txBox="1"/>
          <p:nvPr/>
        </p:nvSpPr>
        <p:spPr>
          <a:xfrm>
            <a:off x="9732386" y="51025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On &gt;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18E03-729B-E9A5-3A0A-3D52E5895B45}"/>
              </a:ext>
            </a:extLst>
          </p:cNvPr>
          <p:cNvSpPr txBox="1"/>
          <p:nvPr/>
        </p:nvSpPr>
        <p:spPr>
          <a:xfrm>
            <a:off x="9732386" y="88247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Off &gt;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EA516B-C06D-AB5F-05C7-A2BDF2CA415D}"/>
              </a:ext>
            </a:extLst>
          </p:cNvPr>
          <p:cNvSpPr txBox="1"/>
          <p:nvPr/>
        </p:nvSpPr>
        <p:spPr>
          <a:xfrm>
            <a:off x="1045172" y="857425"/>
            <a:ext cx="1558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(7) On/Off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Mode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7" y="1866900"/>
            <a:ext cx="7116893" cy="735520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71FF785-EF86-9459-50F6-9177593D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3391" y="2097159"/>
            <a:ext cx="11634409" cy="5839870"/>
            <a:chOff x="5028439" y="2097159"/>
            <a:chExt cx="11634409" cy="58398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28439" y="2097159"/>
              <a:ext cx="11634409" cy="5839870"/>
              <a:chOff x="5028439" y="2097159"/>
              <a:chExt cx="11634409" cy="5839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93472" y="-727482"/>
                <a:ext cx="23268817" cy="1167974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28439" y="2097159"/>
                <a:ext cx="11634409" cy="58398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28439" y="2097159"/>
              <a:ext cx="11634409" cy="527918"/>
              <a:chOff x="5028439" y="2097159"/>
              <a:chExt cx="11634409" cy="5279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8439" y="2097159"/>
                <a:ext cx="11634409" cy="5279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65474" y="2249126"/>
              <a:ext cx="974632" cy="223985"/>
              <a:chOff x="15265474" y="2249126"/>
              <a:chExt cx="974632" cy="2239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265474" y="2343430"/>
                <a:ext cx="225117" cy="35376"/>
                <a:chOff x="15265474" y="2343430"/>
                <a:chExt cx="225117" cy="353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65474" y="2343430"/>
                  <a:ext cx="225117" cy="353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654901" y="2249126"/>
                <a:ext cx="223985" cy="223985"/>
                <a:chOff x="15654901" y="2249126"/>
                <a:chExt cx="223985" cy="2239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654901" y="2249126"/>
                  <a:ext cx="223985" cy="22398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21813" y="2251972"/>
                <a:ext cx="218293" cy="218293"/>
                <a:chOff x="16021813" y="2251972"/>
                <a:chExt cx="218293" cy="21829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21813" y="2251972"/>
                  <a:ext cx="218293" cy="2182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3782737" y="3157446"/>
            <a:ext cx="3968179" cy="3719297"/>
            <a:chOff x="3782737" y="3157446"/>
            <a:chExt cx="3968179" cy="37192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9339" y="1358488"/>
              <a:ext cx="7936357" cy="74385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737" y="3157446"/>
              <a:ext cx="3968179" cy="37192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3715" y="5786415"/>
            <a:ext cx="376805" cy="376805"/>
            <a:chOff x="6633715" y="5786415"/>
            <a:chExt cx="376805" cy="3768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3715" y="5786415"/>
              <a:ext cx="376805" cy="376805"/>
            </a:xfrm>
            <a:prstGeom prst="rect">
              <a:avLst/>
            </a:prstGeom>
          </p:spPr>
        </p:pic>
      </p:grpSp>
      <p:sp>
        <p:nvSpPr>
          <p:cNvPr id="43" name="Object 43" hidden="1"/>
          <p:cNvSpPr txBox="1"/>
          <p:nvPr/>
        </p:nvSpPr>
        <p:spPr>
          <a:xfrm>
            <a:off x="3898407" y="331778"/>
            <a:ext cx="1680665" cy="406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56499" y="1425263"/>
            <a:ext cx="1497293" cy="1276991"/>
            <a:chOff x="1156499" y="1425263"/>
            <a:chExt cx="1497293" cy="12769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499" y="1425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1681" y="2809662"/>
            <a:ext cx="140649" cy="140649"/>
            <a:chOff x="1261681" y="2809662"/>
            <a:chExt cx="140649" cy="1406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1681" y="2809662"/>
              <a:ext cx="140649" cy="1406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6499" y="3370751"/>
            <a:ext cx="1497293" cy="1525048"/>
            <a:chOff x="1156499" y="3370751"/>
            <a:chExt cx="1497293" cy="152504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6499" y="3370751"/>
              <a:ext cx="1497293" cy="1276991"/>
              <a:chOff x="1156499" y="337075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337075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61681" y="4755150"/>
              <a:ext cx="140649" cy="140649"/>
              <a:chOff x="1261681" y="4755150"/>
              <a:chExt cx="140649" cy="1406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4755150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156499" y="5316239"/>
            <a:ext cx="1497293" cy="1525048"/>
            <a:chOff x="1156499" y="5316239"/>
            <a:chExt cx="1497293" cy="152504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56499" y="5316239"/>
              <a:ext cx="1497293" cy="1276991"/>
              <a:chOff x="1156499" y="5316239"/>
              <a:chExt cx="1497293" cy="127699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5316239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1681" y="6700638"/>
              <a:ext cx="140649" cy="140649"/>
              <a:chOff x="1261681" y="6700638"/>
              <a:chExt cx="140649" cy="1406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6700638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156499" y="7261727"/>
            <a:ext cx="1497293" cy="1525048"/>
            <a:chOff x="1156499" y="7261727"/>
            <a:chExt cx="1497293" cy="152504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56499" y="7261727"/>
              <a:ext cx="1497293" cy="1276991"/>
              <a:chOff x="1156499" y="7261727"/>
              <a:chExt cx="1497293" cy="127699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7261727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61681" y="8646126"/>
              <a:ext cx="140649" cy="140649"/>
              <a:chOff x="1261681" y="8646126"/>
              <a:chExt cx="140649" cy="14064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8646126"/>
                <a:ext cx="140649" cy="140649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EA8C837-CA2C-BA06-737E-7D2CDFE2AA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9587" y="8464832"/>
            <a:ext cx="1171661" cy="898808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36483B11-6CE2-8202-3F96-6F80DB91301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CBB01243-DD3F-04D4-04A1-549CF3A15D1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3CAC7E-EC04-77D7-13B5-6EA1BDC0527B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92">
            <a:extLst>
              <a:ext uri="{FF2B5EF4-FFF2-40B4-BE49-F238E27FC236}">
                <a16:creationId xmlns:a16="http://schemas.microsoft.com/office/drawing/2014/main" id="{2C43A901-1087-49C2-87DA-E9C15B39A065}"/>
              </a:ext>
            </a:extLst>
          </p:cNvPr>
          <p:cNvSpPr txBox="1"/>
          <p:nvPr/>
        </p:nvSpPr>
        <p:spPr>
          <a:xfrm>
            <a:off x="3904101" y="3570614"/>
            <a:ext cx="3448626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7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Object 93">
            <a:extLst>
              <a:ext uri="{FF2B5EF4-FFF2-40B4-BE49-F238E27FC236}">
                <a16:creationId xmlns:a16="http://schemas.microsoft.com/office/drawing/2014/main" id="{F982499E-0EB4-5C6B-60B8-846C7FB9226F}"/>
              </a:ext>
            </a:extLst>
          </p:cNvPr>
          <p:cNvSpPr txBox="1"/>
          <p:nvPr/>
        </p:nvSpPr>
        <p:spPr>
          <a:xfrm>
            <a:off x="6822117" y="4340053"/>
            <a:ext cx="10895125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자체 평가 의견</a:t>
            </a:r>
            <a:endParaRPr lang="en-US" sz="2400" b="1" kern="0" spc="-3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프로젝트성능평가</a:t>
            </a:r>
            <a:endParaRPr lang="en-US" altLang="ko-KR" sz="2400" kern="0" spc="-3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자체 완성도평가</a:t>
            </a:r>
            <a:endParaRPr lang="en-US" altLang="ko-KR" sz="2400" kern="0" spc="-3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</a:t>
            </a:r>
            <a:r>
              <a:rPr lang="ko-KR" altLang="en-US" sz="2400" kern="0" spc="-3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개선＆보완점</a:t>
            </a:r>
            <a:endParaRPr lang="en-US" sz="2400" kern="0" spc="-3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-US" altLang="ko-KR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kern="0" spc="-3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 점 및 소감</a:t>
            </a:r>
            <a:endParaRPr lang="en-US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Object 57">
            <a:extLst>
              <a:ext uri="{FF2B5EF4-FFF2-40B4-BE49-F238E27FC236}">
                <a16:creationId xmlns:a16="http://schemas.microsoft.com/office/drawing/2014/main" id="{6388A02D-8BE0-64D6-0723-8AC53059EB93}"/>
              </a:ext>
            </a:extLst>
          </p:cNvPr>
          <p:cNvSpPr txBox="1"/>
          <p:nvPr/>
        </p:nvSpPr>
        <p:spPr>
          <a:xfrm>
            <a:off x="1483649" y="6620052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개선할 점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57">
            <a:extLst>
              <a:ext uri="{FF2B5EF4-FFF2-40B4-BE49-F238E27FC236}">
                <a16:creationId xmlns:a16="http://schemas.microsoft.com/office/drawing/2014/main" id="{EE64C2AB-58C9-1FE2-B5D3-E3C5E050A96F}"/>
              </a:ext>
            </a:extLst>
          </p:cNvPr>
          <p:cNvSpPr txBox="1"/>
          <p:nvPr/>
        </p:nvSpPr>
        <p:spPr>
          <a:xfrm>
            <a:off x="1483649" y="4692297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아쉬운 점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Object 57">
            <a:extLst>
              <a:ext uri="{FF2B5EF4-FFF2-40B4-BE49-F238E27FC236}">
                <a16:creationId xmlns:a16="http://schemas.microsoft.com/office/drawing/2014/main" id="{7B49C703-FDA3-5F5E-7BA8-BEBECA525906}"/>
              </a:ext>
            </a:extLst>
          </p:cNvPr>
          <p:cNvSpPr txBox="1"/>
          <p:nvPr/>
        </p:nvSpPr>
        <p:spPr>
          <a:xfrm>
            <a:off x="1482437" y="8572500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느낌과 소감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Object 57">
            <a:extLst>
              <a:ext uri="{FF2B5EF4-FFF2-40B4-BE49-F238E27FC236}">
                <a16:creationId xmlns:a16="http://schemas.microsoft.com/office/drawing/2014/main" id="{954BE077-2614-6F6B-59A1-56EC0006CADB}"/>
              </a:ext>
            </a:extLst>
          </p:cNvPr>
          <p:cNvSpPr txBox="1"/>
          <p:nvPr/>
        </p:nvSpPr>
        <p:spPr>
          <a:xfrm>
            <a:off x="1483649" y="2758456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완성도 평가</a:t>
            </a:r>
            <a:endParaRPr 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1A2CD3-71E3-8F65-5B0A-350B37CD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9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35">
            <a:extLst>
              <a:ext uri="{FF2B5EF4-FFF2-40B4-BE49-F238E27FC236}">
                <a16:creationId xmlns:a16="http://schemas.microsoft.com/office/drawing/2014/main" id="{3A9AD175-620C-BE6B-0D61-BE7EDF70A5D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993C8364-DBCB-E041-F262-30A6FE752AC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938364-BAAE-0829-BEF8-7942F2A8261E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95029-4EC4-ED0C-38A6-790A16259D9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4-1.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프로젝트성능평가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2조 최종 시연영상">
            <a:hlinkClick r:id="" action="ppaction://media"/>
            <a:extLst>
              <a:ext uri="{FF2B5EF4-FFF2-40B4-BE49-F238E27FC236}">
                <a16:creationId xmlns:a16="http://schemas.microsoft.com/office/drawing/2014/main" id="{9DBD098B-3E5F-5F05-7460-705EC3E4B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1418" y="1969364"/>
            <a:ext cx="9140471" cy="72785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1800C-B19F-069F-AB79-5FEE86AD208F}"/>
              </a:ext>
            </a:extLst>
          </p:cNvPr>
          <p:cNvSpPr/>
          <p:nvPr/>
        </p:nvSpPr>
        <p:spPr>
          <a:xfrm>
            <a:off x="10287000" y="2009585"/>
            <a:ext cx="7315200" cy="7238302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0C4CA8C-A6F3-5269-250D-1203EECE7D0E}"/>
              </a:ext>
            </a:extLst>
          </p:cNvPr>
          <p:cNvSpPr/>
          <p:nvPr/>
        </p:nvSpPr>
        <p:spPr>
          <a:xfrm>
            <a:off x="12344400" y="2324100"/>
            <a:ext cx="457200" cy="434741"/>
          </a:xfrm>
          <a:prstGeom prst="ellipse">
            <a:avLst/>
          </a:prstGeom>
          <a:noFill/>
          <a:ln>
            <a:solidFill>
              <a:srgbClr val="E542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6474265-941A-A93B-C00E-A2A9FE93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1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23513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35">
            <a:extLst>
              <a:ext uri="{FF2B5EF4-FFF2-40B4-BE49-F238E27FC236}">
                <a16:creationId xmlns:a16="http://schemas.microsoft.com/office/drawing/2014/main" id="{3A9AD175-620C-BE6B-0D61-BE7EDF70A5D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993C8364-DBCB-E041-F262-30A6FE752AC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938364-BAAE-0829-BEF8-7942F2A8261E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95029-4EC4-ED0C-38A6-790A16259D9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4-2.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자체 완성도 평가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1E0C7-B94A-4EA1-00FE-D46C37EA389C}"/>
              </a:ext>
            </a:extLst>
          </p:cNvPr>
          <p:cNvSpPr txBox="1"/>
          <p:nvPr/>
        </p:nvSpPr>
        <p:spPr>
          <a:xfrm>
            <a:off x="6843504" y="1926459"/>
            <a:ext cx="3974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C000"/>
                </a:solidFill>
              </a:rPr>
              <a:t>완성도 </a:t>
            </a:r>
            <a:r>
              <a:rPr lang="en-US" altLang="ko-KR" sz="4000" b="1" dirty="0">
                <a:solidFill>
                  <a:srgbClr val="FFC000"/>
                </a:solidFill>
              </a:rPr>
              <a:t>95 / 100</a:t>
            </a:r>
            <a:endParaRPr lang="ko-KR" altLang="en-US" sz="4000" b="1" dirty="0">
              <a:solidFill>
                <a:srgbClr val="FFC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09ECFF-1CB5-3EC0-9066-AB0726814B98}"/>
              </a:ext>
            </a:extLst>
          </p:cNvPr>
          <p:cNvGrpSpPr/>
          <p:nvPr/>
        </p:nvGrpSpPr>
        <p:grpSpPr>
          <a:xfrm>
            <a:off x="2192302" y="2639753"/>
            <a:ext cx="6278067" cy="1930980"/>
            <a:chOff x="2332532" y="2622682"/>
            <a:chExt cx="6278067" cy="1930980"/>
          </a:xfrm>
        </p:grpSpPr>
        <p:pic>
          <p:nvPicPr>
            <p:cNvPr id="13" name="그래픽 12" descr="별 윤곽선">
              <a:extLst>
                <a:ext uri="{FF2B5EF4-FFF2-40B4-BE49-F238E27FC236}">
                  <a16:creationId xmlns:a16="http://schemas.microsoft.com/office/drawing/2014/main" id="{AC02368C-508C-C686-2A52-E94C982C6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56653" y="3626748"/>
              <a:ext cx="914400" cy="91440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7A06C02-2B09-9F5B-ED0F-5CBC61209B39}"/>
                </a:ext>
              </a:extLst>
            </p:cNvPr>
            <p:cNvGrpSpPr/>
            <p:nvPr/>
          </p:nvGrpSpPr>
          <p:grpSpPr>
            <a:xfrm>
              <a:off x="2332532" y="2622682"/>
              <a:ext cx="6278067" cy="1930980"/>
              <a:chOff x="2332532" y="2622682"/>
              <a:chExt cx="6278067" cy="193098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33E1EB5-4305-FACB-DE40-EB2468BE9E68}"/>
                  </a:ext>
                </a:extLst>
              </p:cNvPr>
              <p:cNvGrpSpPr/>
              <p:nvPr/>
            </p:nvGrpSpPr>
            <p:grpSpPr>
              <a:xfrm>
                <a:off x="2332532" y="2622682"/>
                <a:ext cx="6278067" cy="1930980"/>
                <a:chOff x="2332533" y="2169740"/>
                <a:chExt cx="6278067" cy="1930980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9804C79-8EDD-42D1-6292-ED6897203406}"/>
                    </a:ext>
                  </a:extLst>
                </p:cNvPr>
                <p:cNvGrpSpPr/>
                <p:nvPr/>
              </p:nvGrpSpPr>
              <p:grpSpPr>
                <a:xfrm>
                  <a:off x="2332533" y="2169740"/>
                  <a:ext cx="1930980" cy="1930980"/>
                  <a:chOff x="2336221" y="2288912"/>
                  <a:chExt cx="1930980" cy="1930980"/>
                </a:xfrm>
              </p:grpSpPr>
              <p:pic>
                <p:nvPicPr>
                  <p:cNvPr id="27" name="Object 29">
                    <a:extLst>
                      <a:ext uri="{FF2B5EF4-FFF2-40B4-BE49-F238E27FC236}">
                        <a16:creationId xmlns:a16="http://schemas.microsoft.com/office/drawing/2014/main" id="{1103B611-8FB7-6944-9E9B-38022EDC5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2336221" y="2288912"/>
                    <a:ext cx="1930980" cy="1930980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C895E06-FA89-89DD-0233-DC1BEF72477B}"/>
                      </a:ext>
                    </a:extLst>
                  </p:cNvPr>
                  <p:cNvSpPr txBox="1"/>
                  <p:nvPr/>
                </p:nvSpPr>
                <p:spPr>
                  <a:xfrm>
                    <a:off x="2873506" y="3642904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>
                        <a:solidFill>
                          <a:schemeClr val="bg1"/>
                        </a:solidFill>
                      </a:rPr>
                      <a:t>창의성</a:t>
                    </a:r>
                  </a:p>
                </p:txBody>
              </p:sp>
              <p:pic>
                <p:nvPicPr>
                  <p:cNvPr id="34" name="그래픽 33" descr="아이디어 윤곽선">
                    <a:extLst>
                      <a:ext uri="{FF2B5EF4-FFF2-40B4-BE49-F238E27FC236}">
                        <a16:creationId xmlns:a16="http://schemas.microsoft.com/office/drawing/2014/main" id="{5EE91325-4C10-CECE-4237-690608ACDC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43201" y="2430366"/>
                    <a:ext cx="1155206" cy="121253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3EC92B4-7A8F-5AF8-6A85-8F537B95D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5697" y="2311194"/>
                  <a:ext cx="485490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31534A1-DB21-83AF-87C9-E4482BA76939}"/>
                  </a:ext>
                </a:extLst>
              </p:cNvPr>
              <p:cNvGrpSpPr/>
              <p:nvPr/>
            </p:nvGrpSpPr>
            <p:grpSpPr>
              <a:xfrm>
                <a:off x="4263511" y="3616820"/>
                <a:ext cx="4105257" cy="936842"/>
                <a:chOff x="4349861" y="3473107"/>
                <a:chExt cx="4105257" cy="936842"/>
              </a:xfrm>
            </p:grpSpPr>
            <p:pic>
              <p:nvPicPr>
                <p:cNvPr id="19" name="그래픽 18" descr="별 단색으로 채워진">
                  <a:extLst>
                    <a:ext uri="{FF2B5EF4-FFF2-40B4-BE49-F238E27FC236}">
                      <a16:creationId xmlns:a16="http://schemas.microsoft.com/office/drawing/2014/main" id="{7F8DC0DB-AD53-B6CA-1A89-C9443B526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9861" y="347310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" name="그래픽 19" descr="별 단색으로 채워진">
                  <a:extLst>
                    <a:ext uri="{FF2B5EF4-FFF2-40B4-BE49-F238E27FC236}">
                      <a16:creationId xmlns:a16="http://schemas.microsoft.com/office/drawing/2014/main" id="{576E2AB6-C2B3-4543-83B2-BD0D179E69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7575" y="349323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1" name="그래픽 20" descr="별 단색으로 채워진">
                  <a:extLst>
                    <a:ext uri="{FF2B5EF4-FFF2-40B4-BE49-F238E27FC236}">
                      <a16:creationId xmlns:a16="http://schemas.microsoft.com/office/drawing/2014/main" id="{B16D6AAC-8DA8-5191-0F77-669E598BC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5289" y="348788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그래픽 21" descr="별 윤곽선">
                  <a:extLst>
                    <a:ext uri="{FF2B5EF4-FFF2-40B4-BE49-F238E27FC236}">
                      <a16:creationId xmlns:a16="http://schemas.microsoft.com/office/drawing/2014/main" id="{34B1C5E6-CD69-CDB2-2776-4357CAC52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0718" y="3495549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B896CC-773B-FF72-91FD-D7EFBB81CE87}"/>
              </a:ext>
            </a:extLst>
          </p:cNvPr>
          <p:cNvGrpSpPr/>
          <p:nvPr/>
        </p:nvGrpSpPr>
        <p:grpSpPr>
          <a:xfrm>
            <a:off x="2173791" y="4955652"/>
            <a:ext cx="6346579" cy="1930980"/>
            <a:chOff x="2342908" y="5061835"/>
            <a:chExt cx="6346579" cy="193098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BA142CC-04F5-1DA9-324B-4E4F13A05DBD}"/>
                </a:ext>
              </a:extLst>
            </p:cNvPr>
            <p:cNvGrpSpPr/>
            <p:nvPr/>
          </p:nvGrpSpPr>
          <p:grpSpPr>
            <a:xfrm>
              <a:off x="2342908" y="5061835"/>
              <a:ext cx="1930980" cy="1930980"/>
              <a:chOff x="2336221" y="2288912"/>
              <a:chExt cx="1930980" cy="1930980"/>
            </a:xfrm>
          </p:grpSpPr>
          <p:pic>
            <p:nvPicPr>
              <p:cNvPr id="46" name="Object 29">
                <a:extLst>
                  <a:ext uri="{FF2B5EF4-FFF2-40B4-BE49-F238E27FC236}">
                    <a16:creationId xmlns:a16="http://schemas.microsoft.com/office/drawing/2014/main" id="{38ED1836-A274-BFBE-7B14-46D3B2E33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36221" y="2288912"/>
                <a:ext cx="1930980" cy="193098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F2681-D46D-C2B0-60EB-5D3472868316}"/>
                  </a:ext>
                </a:extLst>
              </p:cNvPr>
              <p:cNvSpPr txBox="1"/>
              <p:nvPr/>
            </p:nvSpPr>
            <p:spPr>
              <a:xfrm>
                <a:off x="2651390" y="3662951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실행가능성</a:t>
                </a:r>
              </a:p>
            </p:txBody>
          </p:sp>
          <p:pic>
            <p:nvPicPr>
              <p:cNvPr id="48" name="그래픽 47" descr="과녁 단색으로 채워진">
                <a:extLst>
                  <a:ext uri="{FF2B5EF4-FFF2-40B4-BE49-F238E27FC236}">
                    <a16:creationId xmlns:a16="http://schemas.microsoft.com/office/drawing/2014/main" id="{1A563CE9-EEF7-D3F0-3360-725E21A78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2743201" y="2459031"/>
                <a:ext cx="1155206" cy="1155206"/>
              </a:xfrm>
              <a:prstGeom prst="rect">
                <a:avLst/>
              </a:prstGeom>
            </p:spPr>
          </p:pic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BC5556A-6FE9-9F60-FFE6-6DBAC3E3BA0C}"/>
                </a:ext>
              </a:extLst>
            </p:cNvPr>
            <p:cNvCxnSpPr>
              <a:cxnSpLocks/>
            </p:cNvCxnSpPr>
            <p:nvPr/>
          </p:nvCxnSpPr>
          <p:spPr>
            <a:xfrm>
              <a:off x="3834584" y="5255554"/>
              <a:ext cx="4854903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113EF6C-ECF9-15FE-B1F8-422346705F1A}"/>
                </a:ext>
              </a:extLst>
            </p:cNvPr>
            <p:cNvGrpSpPr/>
            <p:nvPr/>
          </p:nvGrpSpPr>
          <p:grpSpPr>
            <a:xfrm>
              <a:off x="4209266" y="6055973"/>
              <a:ext cx="4105257" cy="936842"/>
              <a:chOff x="4349861" y="3473107"/>
              <a:chExt cx="4105257" cy="936842"/>
            </a:xfrm>
          </p:grpSpPr>
          <p:pic>
            <p:nvPicPr>
              <p:cNvPr id="41" name="그래픽 40" descr="별 단색으로 채워진">
                <a:extLst>
                  <a:ext uri="{FF2B5EF4-FFF2-40B4-BE49-F238E27FC236}">
                    <a16:creationId xmlns:a16="http://schemas.microsoft.com/office/drawing/2014/main" id="{7AC92BD2-C9DA-DB51-35DF-3B722A141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49861" y="34731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그래픽 41" descr="별 단색으로 채워진">
                <a:extLst>
                  <a:ext uri="{FF2B5EF4-FFF2-40B4-BE49-F238E27FC236}">
                    <a16:creationId xmlns:a16="http://schemas.microsoft.com/office/drawing/2014/main" id="{4F050EE3-1EEC-735E-A068-55EA66E22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47575" y="34932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별 단색으로 채워진">
                <a:extLst>
                  <a:ext uri="{FF2B5EF4-FFF2-40B4-BE49-F238E27FC236}">
                    <a16:creationId xmlns:a16="http://schemas.microsoft.com/office/drawing/2014/main" id="{9B1A08D3-7BD9-1C2C-7E9D-4B795AA80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45289" y="34878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별 단색으로 채워진">
                <a:extLst>
                  <a:ext uri="{FF2B5EF4-FFF2-40B4-BE49-F238E27FC236}">
                    <a16:creationId xmlns:a16="http://schemas.microsoft.com/office/drawing/2014/main" id="{A1FED7EF-2F11-51B1-F1DE-EDE7A82FF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43003" y="34878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그래픽 44" descr="별 윤곽선">
                <a:extLst>
                  <a:ext uri="{FF2B5EF4-FFF2-40B4-BE49-F238E27FC236}">
                    <a16:creationId xmlns:a16="http://schemas.microsoft.com/office/drawing/2014/main" id="{AD45A4B6-8822-F113-D590-0B82B396D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540718" y="349554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7D9652-71B7-6468-B1EB-ECBF799B13B1}"/>
              </a:ext>
            </a:extLst>
          </p:cNvPr>
          <p:cNvGrpSpPr/>
          <p:nvPr/>
        </p:nvGrpSpPr>
        <p:grpSpPr>
          <a:xfrm>
            <a:off x="2173791" y="7285996"/>
            <a:ext cx="6412533" cy="1930980"/>
            <a:chOff x="2342908" y="7500988"/>
            <a:chExt cx="6412533" cy="193098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F8ECD78-891E-23E6-EE08-BB1211FA846B}"/>
                </a:ext>
              </a:extLst>
            </p:cNvPr>
            <p:cNvGrpSpPr/>
            <p:nvPr/>
          </p:nvGrpSpPr>
          <p:grpSpPr>
            <a:xfrm>
              <a:off x="2342908" y="7500988"/>
              <a:ext cx="1930980" cy="1930980"/>
              <a:chOff x="2336221" y="2288912"/>
              <a:chExt cx="1930980" cy="1930980"/>
            </a:xfrm>
          </p:grpSpPr>
          <p:pic>
            <p:nvPicPr>
              <p:cNvPr id="59" name="Object 29">
                <a:extLst>
                  <a:ext uri="{FF2B5EF4-FFF2-40B4-BE49-F238E27FC236}">
                    <a16:creationId xmlns:a16="http://schemas.microsoft.com/office/drawing/2014/main" id="{AD5918E9-3D2C-260F-2908-403A05A70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36221" y="2288912"/>
                <a:ext cx="1930980" cy="1930980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EA577F8-333B-6AEF-A386-39FE96FD2401}"/>
                  </a:ext>
                </a:extLst>
              </p:cNvPr>
              <p:cNvSpPr txBox="1"/>
              <p:nvPr/>
            </p:nvSpPr>
            <p:spPr>
              <a:xfrm>
                <a:off x="2882223" y="366295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사업성</a:t>
                </a:r>
              </a:p>
            </p:txBody>
          </p:sp>
          <p:pic>
            <p:nvPicPr>
              <p:cNvPr id="61" name="그래픽 60" descr="건물 단색으로 채워진">
                <a:extLst>
                  <a:ext uri="{FF2B5EF4-FFF2-40B4-BE49-F238E27FC236}">
                    <a16:creationId xmlns:a16="http://schemas.microsoft.com/office/drawing/2014/main" id="{DD717298-C3E0-7D79-8FE0-03F4053F4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2743201" y="2459031"/>
                <a:ext cx="1155206" cy="1155206"/>
              </a:xfrm>
              <a:prstGeom prst="rect">
                <a:avLst/>
              </a:prstGeom>
            </p:spPr>
          </p:pic>
        </p:grp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B5102E8-CE4D-F2DA-9A7B-2ACCE08780E5}"/>
                </a:ext>
              </a:extLst>
            </p:cNvPr>
            <p:cNvCxnSpPr>
              <a:cxnSpLocks/>
            </p:cNvCxnSpPr>
            <p:nvPr/>
          </p:nvCxnSpPr>
          <p:spPr>
            <a:xfrm>
              <a:off x="3900538" y="7699536"/>
              <a:ext cx="4854903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1C77A0A-B294-BB8A-3B45-0AE531D280AC}"/>
                </a:ext>
              </a:extLst>
            </p:cNvPr>
            <p:cNvGrpSpPr/>
            <p:nvPr/>
          </p:nvGrpSpPr>
          <p:grpSpPr>
            <a:xfrm>
              <a:off x="4312074" y="8495126"/>
              <a:ext cx="4105257" cy="936842"/>
              <a:chOff x="4349861" y="3473107"/>
              <a:chExt cx="4105257" cy="936842"/>
            </a:xfrm>
          </p:grpSpPr>
          <p:pic>
            <p:nvPicPr>
              <p:cNvPr id="54" name="그래픽 53" descr="별 단색으로 채워진">
                <a:extLst>
                  <a:ext uri="{FF2B5EF4-FFF2-40B4-BE49-F238E27FC236}">
                    <a16:creationId xmlns:a16="http://schemas.microsoft.com/office/drawing/2014/main" id="{93C451E0-F096-A64C-DE53-4561F5175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49861" y="34731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그래픽 54" descr="별 단색으로 채워진">
                <a:extLst>
                  <a:ext uri="{FF2B5EF4-FFF2-40B4-BE49-F238E27FC236}">
                    <a16:creationId xmlns:a16="http://schemas.microsoft.com/office/drawing/2014/main" id="{A3C47177-B427-3D3D-4EF7-A14EAB467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47575" y="34932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그래픽 55" descr="별 단색으로 채워진">
                <a:extLst>
                  <a:ext uri="{FF2B5EF4-FFF2-40B4-BE49-F238E27FC236}">
                    <a16:creationId xmlns:a16="http://schemas.microsoft.com/office/drawing/2014/main" id="{11FD0320-3C63-54D6-308E-78220E2C9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45289" y="34878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그래픽 56" descr="별 단색으로 채워진">
                <a:extLst>
                  <a:ext uri="{FF2B5EF4-FFF2-40B4-BE49-F238E27FC236}">
                    <a16:creationId xmlns:a16="http://schemas.microsoft.com/office/drawing/2014/main" id="{7B0C01B2-09AE-2177-12EF-8E924A7A2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43003" y="34878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8" name="그래픽 57" descr="별 윤곽선">
                <a:extLst>
                  <a:ext uri="{FF2B5EF4-FFF2-40B4-BE49-F238E27FC236}">
                    <a16:creationId xmlns:a16="http://schemas.microsoft.com/office/drawing/2014/main" id="{45ABDD4E-C466-46A3-BEB8-9254B36C0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540718" y="349554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CB4CC9-C816-3FBB-72D5-06B17FAF8743}"/>
              </a:ext>
            </a:extLst>
          </p:cNvPr>
          <p:cNvGrpSpPr/>
          <p:nvPr/>
        </p:nvGrpSpPr>
        <p:grpSpPr>
          <a:xfrm>
            <a:off x="9894950" y="2690843"/>
            <a:ext cx="6347440" cy="1930980"/>
            <a:chOff x="11582400" y="3539112"/>
            <a:chExt cx="6347440" cy="193098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FA2780F-29AA-EA68-F6B0-711385AD4C6D}"/>
                </a:ext>
              </a:extLst>
            </p:cNvPr>
            <p:cNvGrpSpPr/>
            <p:nvPr/>
          </p:nvGrpSpPr>
          <p:grpSpPr>
            <a:xfrm>
              <a:off x="11582400" y="3539112"/>
              <a:ext cx="1930980" cy="1930980"/>
              <a:chOff x="2336221" y="2288912"/>
              <a:chExt cx="1930980" cy="1930980"/>
            </a:xfrm>
          </p:grpSpPr>
          <p:pic>
            <p:nvPicPr>
              <p:cNvPr id="968" name="Object 29">
                <a:extLst>
                  <a:ext uri="{FF2B5EF4-FFF2-40B4-BE49-F238E27FC236}">
                    <a16:creationId xmlns:a16="http://schemas.microsoft.com/office/drawing/2014/main" id="{40805310-0481-B851-830E-7AE9A3047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36221" y="2288912"/>
                <a:ext cx="1930980" cy="1930980"/>
              </a:xfrm>
              <a:prstGeom prst="rect">
                <a:avLst/>
              </a:prstGeom>
            </p:spPr>
          </p:pic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2C5C7478-0E22-DFCA-3AB7-4C8193039C64}"/>
                  </a:ext>
                </a:extLst>
              </p:cNvPr>
              <p:cNvSpPr txBox="1"/>
              <p:nvPr/>
            </p:nvSpPr>
            <p:spPr>
              <a:xfrm>
                <a:off x="2882223" y="366295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경제성</a:t>
                </a:r>
              </a:p>
            </p:txBody>
          </p:sp>
          <p:pic>
            <p:nvPicPr>
              <p:cNvPr id="970" name="그래픽 969" descr="돼지 저금통 윤곽선">
                <a:extLst>
                  <a:ext uri="{FF2B5EF4-FFF2-40B4-BE49-F238E27FC236}">
                    <a16:creationId xmlns:a16="http://schemas.microsoft.com/office/drawing/2014/main" id="{4A52062C-72B8-28AA-67C0-2025A1EAB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2743201" y="2459031"/>
                <a:ext cx="1155206" cy="1155206"/>
              </a:xfrm>
              <a:prstGeom prst="rect">
                <a:avLst/>
              </a:prstGeom>
            </p:spPr>
          </p:pic>
        </p:grpSp>
        <p:cxnSp>
          <p:nvCxnSpPr>
            <p:cNvPr id="960" name="직선 연결선 959">
              <a:extLst>
                <a:ext uri="{FF2B5EF4-FFF2-40B4-BE49-F238E27FC236}">
                  <a16:creationId xmlns:a16="http://schemas.microsoft.com/office/drawing/2014/main" id="{42729326-5B79-4490-19BB-B08994B570D4}"/>
                </a:ext>
              </a:extLst>
            </p:cNvPr>
            <p:cNvCxnSpPr>
              <a:cxnSpLocks/>
            </p:cNvCxnSpPr>
            <p:nvPr/>
          </p:nvCxnSpPr>
          <p:spPr>
            <a:xfrm>
              <a:off x="13074937" y="3738771"/>
              <a:ext cx="4854903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2D23C648-FF4C-92CE-1E10-C00851B056D6}"/>
                </a:ext>
              </a:extLst>
            </p:cNvPr>
            <p:cNvGrpSpPr/>
            <p:nvPr/>
          </p:nvGrpSpPr>
          <p:grpSpPr>
            <a:xfrm>
              <a:off x="13485483" y="4533250"/>
              <a:ext cx="4105257" cy="936842"/>
              <a:chOff x="4349861" y="3473107"/>
              <a:chExt cx="4105257" cy="936842"/>
            </a:xfrm>
          </p:grpSpPr>
          <p:pic>
            <p:nvPicPr>
              <p:cNvPr id="963" name="그래픽 962" descr="별 단색으로 채워진">
                <a:extLst>
                  <a:ext uri="{FF2B5EF4-FFF2-40B4-BE49-F238E27FC236}">
                    <a16:creationId xmlns:a16="http://schemas.microsoft.com/office/drawing/2014/main" id="{9A49BDEC-38F1-CCD0-AD06-87B080964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49861" y="34731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64" name="그래픽 963" descr="별 단색으로 채워진">
                <a:extLst>
                  <a:ext uri="{FF2B5EF4-FFF2-40B4-BE49-F238E27FC236}">
                    <a16:creationId xmlns:a16="http://schemas.microsoft.com/office/drawing/2014/main" id="{CDFA4121-386D-26B5-5037-3ADCCEE2F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47575" y="34932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65" name="그래픽 964" descr="별 단색으로 채워진">
                <a:extLst>
                  <a:ext uri="{FF2B5EF4-FFF2-40B4-BE49-F238E27FC236}">
                    <a16:creationId xmlns:a16="http://schemas.microsoft.com/office/drawing/2014/main" id="{395812BF-E6F8-E41D-F774-3F8ACB61B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945289" y="34878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66" name="그래픽 965" descr="별 단색으로 채워진">
                <a:extLst>
                  <a:ext uri="{FF2B5EF4-FFF2-40B4-BE49-F238E27FC236}">
                    <a16:creationId xmlns:a16="http://schemas.microsoft.com/office/drawing/2014/main" id="{211E5EC0-B0A4-24EE-CA8C-870DA162F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743003" y="34878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67" name="그래픽 966" descr="별 윤곽선">
                <a:extLst>
                  <a:ext uri="{FF2B5EF4-FFF2-40B4-BE49-F238E27FC236}">
                    <a16:creationId xmlns:a16="http://schemas.microsoft.com/office/drawing/2014/main" id="{BF35912C-374A-00A4-9D78-5BAFF8302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540718" y="349554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0EC0BC7D-740C-3AC1-C6B3-8C999149FEFC}"/>
              </a:ext>
            </a:extLst>
          </p:cNvPr>
          <p:cNvGrpSpPr/>
          <p:nvPr/>
        </p:nvGrpSpPr>
        <p:grpSpPr>
          <a:xfrm>
            <a:off x="9931785" y="4987499"/>
            <a:ext cx="6391532" cy="1948540"/>
            <a:chOff x="11623120" y="6300170"/>
            <a:chExt cx="6391532" cy="1948540"/>
          </a:xfrm>
        </p:grpSpPr>
        <p:grpSp>
          <p:nvGrpSpPr>
            <p:cNvPr id="972" name="그룹 971">
              <a:extLst>
                <a:ext uri="{FF2B5EF4-FFF2-40B4-BE49-F238E27FC236}">
                  <a16:creationId xmlns:a16="http://schemas.microsoft.com/office/drawing/2014/main" id="{DE653B11-EC40-A476-5F53-0DFDA257F542}"/>
                </a:ext>
              </a:extLst>
            </p:cNvPr>
            <p:cNvGrpSpPr/>
            <p:nvPr/>
          </p:nvGrpSpPr>
          <p:grpSpPr>
            <a:xfrm>
              <a:off x="11623120" y="6300170"/>
              <a:ext cx="6391532" cy="1948540"/>
              <a:chOff x="11623120" y="6300170"/>
              <a:chExt cx="6391532" cy="1948540"/>
            </a:xfrm>
          </p:grpSpPr>
          <p:grpSp>
            <p:nvGrpSpPr>
              <p:cNvPr id="974" name="그룹 973">
                <a:extLst>
                  <a:ext uri="{FF2B5EF4-FFF2-40B4-BE49-F238E27FC236}">
                    <a16:creationId xmlns:a16="http://schemas.microsoft.com/office/drawing/2014/main" id="{7B2A34E0-6F9C-D58E-32D8-95A1BAA9C42F}"/>
                  </a:ext>
                </a:extLst>
              </p:cNvPr>
              <p:cNvGrpSpPr/>
              <p:nvPr/>
            </p:nvGrpSpPr>
            <p:grpSpPr>
              <a:xfrm>
                <a:off x="11623120" y="6300170"/>
                <a:ext cx="1930980" cy="1930980"/>
                <a:chOff x="2336221" y="2288912"/>
                <a:chExt cx="1930980" cy="1930980"/>
              </a:xfrm>
            </p:grpSpPr>
            <p:pic>
              <p:nvPicPr>
                <p:cNvPr id="982" name="Object 29">
                  <a:extLst>
                    <a:ext uri="{FF2B5EF4-FFF2-40B4-BE49-F238E27FC236}">
                      <a16:creationId xmlns:a16="http://schemas.microsoft.com/office/drawing/2014/main" id="{BB59F03B-DA22-27DD-DFE9-9897F4157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336221" y="2288912"/>
                  <a:ext cx="1930980" cy="1930980"/>
                </a:xfrm>
                <a:prstGeom prst="rect">
                  <a:avLst/>
                </a:prstGeom>
              </p:spPr>
            </p:pic>
            <p:sp>
              <p:nvSpPr>
                <p:cNvPr id="983" name="TextBox 982">
                  <a:extLst>
                    <a:ext uri="{FF2B5EF4-FFF2-40B4-BE49-F238E27FC236}">
                      <a16:creationId xmlns:a16="http://schemas.microsoft.com/office/drawing/2014/main" id="{26818C03-290C-D164-426F-965764A06B14}"/>
                    </a:ext>
                  </a:extLst>
                </p:cNvPr>
                <p:cNvSpPr txBox="1"/>
                <p:nvPr/>
              </p:nvSpPr>
              <p:spPr>
                <a:xfrm>
                  <a:off x="2978546" y="3662951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>
                      <a:solidFill>
                        <a:schemeClr val="bg1"/>
                      </a:solidFill>
                    </a:rPr>
                    <a:t>품질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84" name="그래픽 983" descr="클립보드 배지 단색으로 채워진">
                  <a:extLst>
                    <a:ext uri="{FF2B5EF4-FFF2-40B4-BE49-F238E27FC236}">
                      <a16:creationId xmlns:a16="http://schemas.microsoft.com/office/drawing/2014/main" id="{AFA37937-6900-F319-75C2-C84DAEC2D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rcRect/>
                <a:stretch/>
              </p:blipFill>
              <p:spPr>
                <a:xfrm>
                  <a:off x="2743201" y="2459031"/>
                  <a:ext cx="1155206" cy="1155206"/>
                </a:xfrm>
                <a:prstGeom prst="rect">
                  <a:avLst/>
                </a:prstGeom>
              </p:spPr>
            </p:pic>
          </p:grpSp>
          <p:grpSp>
            <p:nvGrpSpPr>
              <p:cNvPr id="975" name="그룹 974">
                <a:extLst>
                  <a:ext uri="{FF2B5EF4-FFF2-40B4-BE49-F238E27FC236}">
                    <a16:creationId xmlns:a16="http://schemas.microsoft.com/office/drawing/2014/main" id="{BF6B80BC-7881-5D3D-F4FD-66157AD76D7D}"/>
                  </a:ext>
                </a:extLst>
              </p:cNvPr>
              <p:cNvGrpSpPr/>
              <p:nvPr/>
            </p:nvGrpSpPr>
            <p:grpSpPr>
              <a:xfrm>
                <a:off x="13582752" y="7294371"/>
                <a:ext cx="4105257" cy="954339"/>
                <a:chOff x="4349861" y="3455610"/>
                <a:chExt cx="4105257" cy="954339"/>
              </a:xfrm>
            </p:grpSpPr>
            <p:pic>
              <p:nvPicPr>
                <p:cNvPr id="979" name="그래픽 978" descr="별 단색으로 채워진">
                  <a:extLst>
                    <a:ext uri="{FF2B5EF4-FFF2-40B4-BE49-F238E27FC236}">
                      <a16:creationId xmlns:a16="http://schemas.microsoft.com/office/drawing/2014/main" id="{8ADC31C8-6A01-F01C-ED1B-F80ABACD7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9861" y="345561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80" name="그래픽 979" descr="별 단색으로 채워진">
                  <a:extLst>
                    <a:ext uri="{FF2B5EF4-FFF2-40B4-BE49-F238E27FC236}">
                      <a16:creationId xmlns:a16="http://schemas.microsoft.com/office/drawing/2014/main" id="{52F41045-6030-04AA-2858-EEA214263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7575" y="345561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81" name="그래픽 980" descr="별 윤곽선">
                  <a:extLst>
                    <a:ext uri="{FF2B5EF4-FFF2-40B4-BE49-F238E27FC236}">
                      <a16:creationId xmlns:a16="http://schemas.microsoft.com/office/drawing/2014/main" id="{2F8D6344-4D12-A4B3-679A-A6E6C38C9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0718" y="3495549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976" name="직선 연결선 975">
                <a:extLst>
                  <a:ext uri="{FF2B5EF4-FFF2-40B4-BE49-F238E27FC236}">
                    <a16:creationId xmlns:a16="http://schemas.microsoft.com/office/drawing/2014/main" id="{B8602E7E-F13E-ED46-9135-F6F1AC3CC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59749" y="6516405"/>
                <a:ext cx="48549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78" name="그래픽 977" descr="별 윤곽선">
                <a:extLst>
                  <a:ext uri="{FF2B5EF4-FFF2-40B4-BE49-F238E27FC236}">
                    <a16:creationId xmlns:a16="http://schemas.microsoft.com/office/drawing/2014/main" id="{0578D43F-64CE-8DAB-23C5-09CF314A1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5130000" y="7309151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73" name="그래픽 972" descr="별 윤곽선">
              <a:extLst>
                <a:ext uri="{FF2B5EF4-FFF2-40B4-BE49-F238E27FC236}">
                  <a16:creationId xmlns:a16="http://schemas.microsoft.com/office/drawing/2014/main" id="{D2D858D3-F7DE-B6B2-9270-D6C39770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945092" y="7325640"/>
              <a:ext cx="914400" cy="914400"/>
            </a:xfrm>
            <a:prstGeom prst="rect">
              <a:avLst/>
            </a:prstGeom>
          </p:spPr>
        </p:pic>
      </p:grpSp>
      <p:sp>
        <p:nvSpPr>
          <p:cNvPr id="985" name="TextBox 984">
            <a:extLst>
              <a:ext uri="{FF2B5EF4-FFF2-40B4-BE49-F238E27FC236}">
                <a16:creationId xmlns:a16="http://schemas.microsoft.com/office/drawing/2014/main" id="{7D1C4E63-87BB-0B94-85CB-E1D9D0B4BBBB}"/>
              </a:ext>
            </a:extLst>
          </p:cNvPr>
          <p:cNvSpPr txBox="1"/>
          <p:nvPr/>
        </p:nvSpPr>
        <p:spPr>
          <a:xfrm>
            <a:off x="4290578" y="2857500"/>
            <a:ext cx="51058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방식으로 의사 소통을 촉진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경험을 혁신적으로 개선</a:t>
            </a:r>
          </a:p>
        </p:txBody>
      </p:sp>
      <p:sp>
        <p:nvSpPr>
          <p:cNvPr id="986" name="TextBox 985">
            <a:extLst>
              <a:ext uri="{FF2B5EF4-FFF2-40B4-BE49-F238E27FC236}">
                <a16:creationId xmlns:a16="http://schemas.microsoft.com/office/drawing/2014/main" id="{3ABB7016-552E-F220-867C-DB3E239C52D2}"/>
              </a:ext>
            </a:extLst>
          </p:cNvPr>
          <p:cNvSpPr txBox="1"/>
          <p:nvPr/>
        </p:nvSpPr>
        <p:spPr>
          <a:xfrm>
            <a:off x="12002100" y="2986190"/>
            <a:ext cx="51058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하드웨어나 소프트웨어를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구매할 필요가 없음</a:t>
            </a:r>
          </a:p>
        </p:txBody>
      </p:sp>
      <p:sp>
        <p:nvSpPr>
          <p:cNvPr id="987" name="TextBox 986">
            <a:extLst>
              <a:ext uri="{FF2B5EF4-FFF2-40B4-BE49-F238E27FC236}">
                <a16:creationId xmlns:a16="http://schemas.microsoft.com/office/drawing/2014/main" id="{A4EF03CE-0E57-5E8F-214B-4D8D60213A79}"/>
              </a:ext>
            </a:extLst>
          </p:cNvPr>
          <p:cNvSpPr txBox="1"/>
          <p:nvPr/>
        </p:nvSpPr>
        <p:spPr>
          <a:xfrm>
            <a:off x="12002100" y="5291435"/>
            <a:ext cx="51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불안정한 감지 및 인식 과정 보완 필요</a:t>
            </a: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04F7CA99-CE09-CAD2-5C75-4B59BD0B38EE}"/>
              </a:ext>
            </a:extLst>
          </p:cNvPr>
          <p:cNvSpPr txBox="1"/>
          <p:nvPr/>
        </p:nvSpPr>
        <p:spPr>
          <a:xfrm>
            <a:off x="4286567" y="5275721"/>
            <a:ext cx="429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화상 회의 시스템에 통합하는 것이 가능</a:t>
            </a: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02E2967C-5F39-5489-B68D-11648883E207}"/>
              </a:ext>
            </a:extLst>
          </p:cNvPr>
          <p:cNvSpPr txBox="1"/>
          <p:nvPr/>
        </p:nvSpPr>
        <p:spPr>
          <a:xfrm>
            <a:off x="4290578" y="7637344"/>
            <a:ext cx="51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상업적 가치 창출 가능</a:t>
            </a:r>
          </a:p>
        </p:txBody>
      </p:sp>
      <p:pic>
        <p:nvPicPr>
          <p:cNvPr id="990" name="그래픽 989" descr="별 단색으로 채워진">
            <a:extLst>
              <a:ext uri="{FF2B5EF4-FFF2-40B4-BE49-F238E27FC236}">
                <a16:creationId xmlns:a16="http://schemas.microsoft.com/office/drawing/2014/main" id="{7456124B-9E65-FCE0-1A07-91F51204F0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16423" y="3656567"/>
            <a:ext cx="914400" cy="914400"/>
          </a:xfrm>
          <a:prstGeom prst="rect">
            <a:avLst/>
          </a:prstGeom>
        </p:spPr>
      </p:pic>
      <p:pic>
        <p:nvPicPr>
          <p:cNvPr id="991" name="그래픽 990" descr="별 단색으로 채워진">
            <a:extLst>
              <a:ext uri="{FF2B5EF4-FFF2-40B4-BE49-F238E27FC236}">
                <a16:creationId xmlns:a16="http://schemas.microsoft.com/office/drawing/2014/main" id="{9C2005E3-7A5A-C872-5D02-1060082C142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56043" y="5981700"/>
            <a:ext cx="914400" cy="9144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D07437E-56E3-BBF9-AC82-2CCA90D4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1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28439" y="2097159"/>
            <a:ext cx="11634409" cy="5839870"/>
            <a:chOff x="5028439" y="2097159"/>
            <a:chExt cx="11634409" cy="58398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28439" y="2097159"/>
              <a:ext cx="11634409" cy="5839870"/>
              <a:chOff x="5028439" y="2097159"/>
              <a:chExt cx="11634409" cy="5839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93472" y="-727482"/>
                <a:ext cx="23268817" cy="1167974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28439" y="2097159"/>
                <a:ext cx="11634409" cy="58398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28439" y="2097159"/>
              <a:ext cx="11634409" cy="527918"/>
              <a:chOff x="5028439" y="2097159"/>
              <a:chExt cx="11634409" cy="5279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8439" y="2097159"/>
                <a:ext cx="11634409" cy="5279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65474" y="2249126"/>
              <a:ext cx="974632" cy="223985"/>
              <a:chOff x="15265474" y="2249126"/>
              <a:chExt cx="974632" cy="22398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265474" y="2343430"/>
                <a:ext cx="225117" cy="35376"/>
                <a:chOff x="15265474" y="2343430"/>
                <a:chExt cx="225117" cy="353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65474" y="2343430"/>
                  <a:ext cx="225117" cy="353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654901" y="2249126"/>
                <a:ext cx="223985" cy="223985"/>
                <a:chOff x="15654901" y="2249126"/>
                <a:chExt cx="223985" cy="2239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654901" y="2249126"/>
                  <a:ext cx="223985" cy="22398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021813" y="2251972"/>
                <a:ext cx="218293" cy="218293"/>
                <a:chOff x="16021813" y="2251972"/>
                <a:chExt cx="218293" cy="21829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021813" y="2251972"/>
                  <a:ext cx="218293" cy="2182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3782737" y="3157446"/>
            <a:ext cx="3968179" cy="3719297"/>
            <a:chOff x="3782737" y="3157446"/>
            <a:chExt cx="3968179" cy="37192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9339" y="1358488"/>
              <a:ext cx="7936357" cy="743859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737" y="3157446"/>
              <a:ext cx="3968179" cy="37192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3715" y="5786415"/>
            <a:ext cx="376805" cy="376805"/>
            <a:chOff x="6633715" y="5786415"/>
            <a:chExt cx="376805" cy="3768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3715" y="5786415"/>
              <a:ext cx="376805" cy="376805"/>
            </a:xfrm>
            <a:prstGeom prst="rect">
              <a:avLst/>
            </a:prstGeom>
          </p:spPr>
        </p:pic>
      </p:grpSp>
      <p:sp>
        <p:nvSpPr>
          <p:cNvPr id="43" name="Object 43" hidden="1"/>
          <p:cNvSpPr txBox="1"/>
          <p:nvPr/>
        </p:nvSpPr>
        <p:spPr>
          <a:xfrm>
            <a:off x="3898407" y="331778"/>
            <a:ext cx="1680665" cy="406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Contact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56499" y="1425263"/>
            <a:ext cx="1497293" cy="1276991"/>
            <a:chOff x="1156499" y="1425263"/>
            <a:chExt cx="1497293" cy="12769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499" y="1425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1681" y="2768153"/>
            <a:ext cx="1745397" cy="307777"/>
            <a:chOff x="1261681" y="2768153"/>
            <a:chExt cx="1745397" cy="30777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61681" y="2809662"/>
              <a:ext cx="140649" cy="140649"/>
              <a:chOff x="1261681" y="2809662"/>
              <a:chExt cx="140649" cy="14064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2809662"/>
                <a:ext cx="140649" cy="14064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1409636" y="2768153"/>
              <a:ext cx="1597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 err="1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비대면</a:t>
              </a:r>
              <a:r>
                <a:rPr lang="ko-KR" altLang="en-US" sz="14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회의</a:t>
              </a:r>
              <a:endParaRPr 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18" name="그룹 1018"/>
          <p:cNvGrpSpPr/>
          <p:nvPr/>
        </p:nvGrpSpPr>
        <p:grpSpPr>
          <a:xfrm>
            <a:off x="1156499" y="3370751"/>
            <a:ext cx="1924592" cy="1622814"/>
            <a:chOff x="1156499" y="3370751"/>
            <a:chExt cx="1924592" cy="162281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56499" y="3370751"/>
              <a:ext cx="1497293" cy="1276991"/>
              <a:chOff x="1156499" y="337075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337075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61681" y="4685788"/>
              <a:ext cx="1819410" cy="307777"/>
              <a:chOff x="1261681" y="4685788"/>
              <a:chExt cx="1819410" cy="30777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261681" y="4755150"/>
                <a:ext cx="140649" cy="140649"/>
                <a:chOff x="1261681" y="4755150"/>
                <a:chExt cx="140649" cy="14064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61681" y="4755150"/>
                  <a:ext cx="140649" cy="140649"/>
                </a:xfrm>
                <a:prstGeom prst="rect">
                  <a:avLst/>
                </a:prstGeom>
              </p:spPr>
            </p:pic>
          </p:grpSp>
          <p:sp>
            <p:nvSpPr>
              <p:cNvPr id="67" name="Object 67"/>
              <p:cNvSpPr txBox="1"/>
              <p:nvPr/>
            </p:nvSpPr>
            <p:spPr>
              <a:xfrm>
                <a:off x="1483649" y="4685788"/>
                <a:ext cx="15974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dirty="0">
                    <a:solidFill>
                      <a:srgbClr val="0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화상 회의</a:t>
                </a:r>
                <a:endPara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1022" name="그룹 1022"/>
          <p:cNvGrpSpPr/>
          <p:nvPr/>
        </p:nvGrpSpPr>
        <p:grpSpPr>
          <a:xfrm>
            <a:off x="1156499" y="5316239"/>
            <a:ext cx="1924592" cy="1622814"/>
            <a:chOff x="1156499" y="5316239"/>
            <a:chExt cx="1924592" cy="162281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56499" y="5316239"/>
              <a:ext cx="1497293" cy="1276991"/>
              <a:chOff x="1156499" y="5316239"/>
              <a:chExt cx="1497293" cy="127699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5316239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61681" y="6631276"/>
              <a:ext cx="1819410" cy="307777"/>
              <a:chOff x="1261681" y="6631276"/>
              <a:chExt cx="1819410" cy="3077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261681" y="6700638"/>
                <a:ext cx="140649" cy="140649"/>
                <a:chOff x="1261681" y="6700638"/>
                <a:chExt cx="140649" cy="140649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61681" y="6700638"/>
                  <a:ext cx="140649" cy="140649"/>
                </a:xfrm>
                <a:prstGeom prst="rect">
                  <a:avLst/>
                </a:prstGeom>
              </p:spPr>
            </p:pic>
          </p:grpSp>
          <p:sp>
            <p:nvSpPr>
              <p:cNvPr id="78" name="Object 78"/>
              <p:cNvSpPr txBox="1"/>
              <p:nvPr/>
            </p:nvSpPr>
            <p:spPr>
              <a:xfrm>
                <a:off x="1483649" y="6631276"/>
                <a:ext cx="159744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0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SB AggroOTF Medium" pitchFamily="34" charset="0"/>
                  </a:rPr>
                  <a:t>비대면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SB AggroOTF Medium" pitchFamily="34" charset="0"/>
                  </a:rPr>
                  <a:t> 수업</a:t>
                </a:r>
                <a:endPara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1026" name="그룹 1026"/>
          <p:cNvGrpSpPr/>
          <p:nvPr/>
        </p:nvGrpSpPr>
        <p:grpSpPr>
          <a:xfrm>
            <a:off x="1156499" y="7261727"/>
            <a:ext cx="1497293" cy="1525048"/>
            <a:chOff x="1156499" y="7261727"/>
            <a:chExt cx="1497293" cy="152504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56499" y="7261727"/>
              <a:ext cx="1497293" cy="1276991"/>
              <a:chOff x="1156499" y="7261727"/>
              <a:chExt cx="1497293" cy="1276991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6499" y="7261727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61681" y="8646126"/>
              <a:ext cx="140649" cy="140649"/>
              <a:chOff x="1261681" y="8646126"/>
              <a:chExt cx="140649" cy="14064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1681" y="8646126"/>
                <a:ext cx="140649" cy="140649"/>
              </a:xfrm>
              <a:prstGeom prst="rect">
                <a:avLst/>
              </a:prstGeom>
            </p:spPr>
          </p:pic>
        </p:grpSp>
      </p:grpSp>
      <p:sp>
        <p:nvSpPr>
          <p:cNvPr id="92" name="Object 92"/>
          <p:cNvSpPr txBox="1"/>
          <p:nvPr/>
        </p:nvSpPr>
        <p:spPr>
          <a:xfrm>
            <a:off x="3904101" y="3570614"/>
            <a:ext cx="3448626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7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1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661137" y="4524579"/>
            <a:ext cx="108951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kern="0" spc="-3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B AggroOTF Medium" pitchFamily="34" charset="0"/>
              </a:rPr>
              <a:t>프로젝트 개요</a:t>
            </a:r>
            <a:endParaRPr 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36483B11-6CE2-8202-3F96-6F80DB91301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CBB01243-DD3F-04D4-04A1-549CF3A15D1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3CAC7E-EC04-77D7-13B5-6EA1BDC0527B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67">
            <a:extLst>
              <a:ext uri="{FF2B5EF4-FFF2-40B4-BE49-F238E27FC236}">
                <a16:creationId xmlns:a16="http://schemas.microsoft.com/office/drawing/2014/main" id="{14E2F935-D76C-ACC4-9D07-0A89F01E2FF1}"/>
              </a:ext>
            </a:extLst>
          </p:cNvPr>
          <p:cNvSpPr txBox="1"/>
          <p:nvPr/>
        </p:nvSpPr>
        <p:spPr>
          <a:xfrm>
            <a:off x="1483649" y="8576765"/>
            <a:ext cx="15974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줌 스트레스</a:t>
            </a: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9EDFFC-C0D2-4346-33F6-B0B252E02F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9587" y="8464832"/>
            <a:ext cx="1171661" cy="898808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72D13DC-2E56-E326-6E40-B246A672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35">
            <a:extLst>
              <a:ext uri="{FF2B5EF4-FFF2-40B4-BE49-F238E27FC236}">
                <a16:creationId xmlns:a16="http://schemas.microsoft.com/office/drawing/2014/main" id="{3A9AD175-620C-BE6B-0D61-BE7EDF70A5D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993C8364-DBCB-E041-F262-30A6FE752AC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938364-BAAE-0829-BEF8-7942F2A8261E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95029-4EC4-ED0C-38A6-790A16259D9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4-3.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개선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보완점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1BACEF-93E6-4750-67D0-ECE8DE64D506}"/>
              </a:ext>
            </a:extLst>
          </p:cNvPr>
          <p:cNvGrpSpPr/>
          <p:nvPr/>
        </p:nvGrpSpPr>
        <p:grpSpPr>
          <a:xfrm>
            <a:off x="1426276" y="2400300"/>
            <a:ext cx="15465927" cy="1731574"/>
            <a:chOff x="1221873" y="2113137"/>
            <a:chExt cx="15465927" cy="173157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43E34D-68F8-EE0C-A320-9FA354EA5560}"/>
                </a:ext>
              </a:extLst>
            </p:cNvPr>
            <p:cNvSpPr/>
            <p:nvPr/>
          </p:nvSpPr>
          <p:spPr>
            <a:xfrm>
              <a:off x="1221873" y="2113137"/>
              <a:ext cx="15465927" cy="173157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dirty="0"/>
                <a:t>                  </a:t>
              </a: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         </a:t>
              </a:r>
            </a:p>
            <a:p>
              <a:r>
                <a:rPr lang="en-US" altLang="ko-KR" sz="3200" b="1" dirty="0">
                  <a:solidFill>
                    <a:schemeClr val="tx1"/>
                  </a:solidFill>
                </a:rPr>
                <a:t>.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         </a:t>
              </a:r>
              <a:endParaRPr lang="ko-KR" altLang="en-US" b="1" dirty="0"/>
            </a:p>
          </p:txBody>
        </p:sp>
        <p:grpSp>
          <p:nvGrpSpPr>
            <p:cNvPr id="26" name="그룹 1014">
              <a:extLst>
                <a:ext uri="{FF2B5EF4-FFF2-40B4-BE49-F238E27FC236}">
                  <a16:creationId xmlns:a16="http://schemas.microsoft.com/office/drawing/2014/main" id="{D51A0E28-99AD-2688-9AF3-EC88ED580230}"/>
                </a:ext>
              </a:extLst>
            </p:cNvPr>
            <p:cNvGrpSpPr/>
            <p:nvPr/>
          </p:nvGrpSpPr>
          <p:grpSpPr>
            <a:xfrm>
              <a:off x="1221873" y="2113137"/>
              <a:ext cx="1673727" cy="1276991"/>
              <a:chOff x="1156499" y="1425263"/>
              <a:chExt cx="1497293" cy="1276991"/>
            </a:xfrm>
          </p:grpSpPr>
          <p:pic>
            <p:nvPicPr>
              <p:cNvPr id="39" name="Object 47">
                <a:extLst>
                  <a:ext uri="{FF2B5EF4-FFF2-40B4-BE49-F238E27FC236}">
                    <a16:creationId xmlns:a16="http://schemas.microsoft.com/office/drawing/2014/main" id="{47BBF44E-F65D-75D9-A61C-B50A3EDDB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499" y="1425263"/>
                <a:ext cx="1497293" cy="1276991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6EC5019-5A92-09E0-44DB-1EC8C1B2B007}"/>
              </a:ext>
            </a:extLst>
          </p:cNvPr>
          <p:cNvGrpSpPr/>
          <p:nvPr/>
        </p:nvGrpSpPr>
        <p:grpSpPr>
          <a:xfrm>
            <a:off x="1426276" y="4459784"/>
            <a:ext cx="15465927" cy="1731574"/>
            <a:chOff x="1221873" y="2113137"/>
            <a:chExt cx="15465927" cy="1731574"/>
          </a:xfrm>
        </p:grpSpPr>
        <p:sp>
          <p:nvSpPr>
            <p:cNvPr id="961" name="사각형: 둥근 모서리 960">
              <a:extLst>
                <a:ext uri="{FF2B5EF4-FFF2-40B4-BE49-F238E27FC236}">
                  <a16:creationId xmlns:a16="http://schemas.microsoft.com/office/drawing/2014/main" id="{ACE83F89-C93F-1033-B1A5-C24014E76F31}"/>
                </a:ext>
              </a:extLst>
            </p:cNvPr>
            <p:cNvSpPr/>
            <p:nvPr/>
          </p:nvSpPr>
          <p:spPr>
            <a:xfrm>
              <a:off x="1221873" y="2113137"/>
              <a:ext cx="15465927" cy="173157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dirty="0"/>
                <a:t>                  </a:t>
              </a: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         </a:t>
              </a:r>
            </a:p>
            <a:p>
              <a:r>
                <a:rPr lang="en-US" altLang="ko-KR" sz="3200" b="1" dirty="0">
                  <a:solidFill>
                    <a:schemeClr val="tx1"/>
                  </a:solidFill>
                </a:rPr>
                <a:t>.             </a:t>
              </a:r>
              <a:endParaRPr lang="ko-KR" altLang="en-US" b="1" dirty="0"/>
            </a:p>
          </p:txBody>
        </p:sp>
        <p:grpSp>
          <p:nvGrpSpPr>
            <p:cNvPr id="977" name="그룹 1014">
              <a:extLst>
                <a:ext uri="{FF2B5EF4-FFF2-40B4-BE49-F238E27FC236}">
                  <a16:creationId xmlns:a16="http://schemas.microsoft.com/office/drawing/2014/main" id="{E6A9367F-9BCF-6244-9DBC-D25BA08BF209}"/>
                </a:ext>
              </a:extLst>
            </p:cNvPr>
            <p:cNvGrpSpPr/>
            <p:nvPr/>
          </p:nvGrpSpPr>
          <p:grpSpPr>
            <a:xfrm>
              <a:off x="1221873" y="2113137"/>
              <a:ext cx="1673727" cy="1276991"/>
              <a:chOff x="1156499" y="1425263"/>
              <a:chExt cx="1497293" cy="1276991"/>
            </a:xfrm>
          </p:grpSpPr>
          <p:pic>
            <p:nvPicPr>
              <p:cNvPr id="992" name="Object 47">
                <a:extLst>
                  <a:ext uri="{FF2B5EF4-FFF2-40B4-BE49-F238E27FC236}">
                    <a16:creationId xmlns:a16="http://schemas.microsoft.com/office/drawing/2014/main" id="{F6F2099E-C35A-84F1-7E02-797E3AC31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499" y="1425263"/>
                <a:ext cx="1497293" cy="1276991"/>
              </a:xfrm>
              <a:prstGeom prst="rect">
                <a:avLst/>
              </a:prstGeom>
            </p:spPr>
          </p:pic>
        </p:grpSp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AFE45FFC-7916-FFD7-C537-FAAC984F48DC}"/>
              </a:ext>
            </a:extLst>
          </p:cNvPr>
          <p:cNvGrpSpPr/>
          <p:nvPr/>
        </p:nvGrpSpPr>
        <p:grpSpPr>
          <a:xfrm>
            <a:off x="1411035" y="6502235"/>
            <a:ext cx="15465927" cy="1731574"/>
            <a:chOff x="1221873" y="2113137"/>
            <a:chExt cx="15465927" cy="1731574"/>
          </a:xfrm>
        </p:grpSpPr>
        <p:sp>
          <p:nvSpPr>
            <p:cNvPr id="994" name="사각형: 둥근 모서리 993">
              <a:extLst>
                <a:ext uri="{FF2B5EF4-FFF2-40B4-BE49-F238E27FC236}">
                  <a16:creationId xmlns:a16="http://schemas.microsoft.com/office/drawing/2014/main" id="{85ABFD62-CB75-79BB-0261-58EB0D1D79EA}"/>
                </a:ext>
              </a:extLst>
            </p:cNvPr>
            <p:cNvSpPr/>
            <p:nvPr/>
          </p:nvSpPr>
          <p:spPr>
            <a:xfrm>
              <a:off x="1221873" y="2113137"/>
              <a:ext cx="15465927" cy="173157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dirty="0"/>
                <a:t>                  </a:t>
              </a: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         </a:t>
              </a:r>
            </a:p>
            <a:p>
              <a:r>
                <a:rPr lang="en-US" altLang="ko-KR" sz="2400" b="1" dirty="0">
                  <a:solidFill>
                    <a:schemeClr val="tx1"/>
                  </a:solidFill>
                </a:rPr>
                <a:t>                                 </a:t>
              </a:r>
              <a:endParaRPr lang="ko-KR" altLang="en-US" b="1" dirty="0"/>
            </a:p>
          </p:txBody>
        </p:sp>
        <p:grpSp>
          <p:nvGrpSpPr>
            <p:cNvPr id="995" name="그룹 1014">
              <a:extLst>
                <a:ext uri="{FF2B5EF4-FFF2-40B4-BE49-F238E27FC236}">
                  <a16:creationId xmlns:a16="http://schemas.microsoft.com/office/drawing/2014/main" id="{B8D80D87-577D-275B-3234-EA521F197E99}"/>
                </a:ext>
              </a:extLst>
            </p:cNvPr>
            <p:cNvGrpSpPr/>
            <p:nvPr/>
          </p:nvGrpSpPr>
          <p:grpSpPr>
            <a:xfrm>
              <a:off x="1221873" y="2113137"/>
              <a:ext cx="1673727" cy="1276991"/>
              <a:chOff x="1156499" y="1425263"/>
              <a:chExt cx="1497293" cy="1276991"/>
            </a:xfrm>
          </p:grpSpPr>
          <p:pic>
            <p:nvPicPr>
              <p:cNvPr id="996" name="Object 47">
                <a:extLst>
                  <a:ext uri="{FF2B5EF4-FFF2-40B4-BE49-F238E27FC236}">
                    <a16:creationId xmlns:a16="http://schemas.microsoft.com/office/drawing/2014/main" id="{7C584C5B-0993-6433-63FE-70D170330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6499" y="1425263"/>
                <a:ext cx="1497293" cy="1276991"/>
              </a:xfrm>
              <a:prstGeom prst="rect">
                <a:avLst/>
              </a:prstGeom>
            </p:spPr>
          </p:pic>
        </p:grpSp>
      </p:grpSp>
      <p:sp>
        <p:nvSpPr>
          <p:cNvPr id="997" name="TextBox 996">
            <a:extLst>
              <a:ext uri="{FF2B5EF4-FFF2-40B4-BE49-F238E27FC236}">
                <a16:creationId xmlns:a16="http://schemas.microsoft.com/office/drawing/2014/main" id="{4BE0069C-A408-5F56-9CF2-7566D50EA2E0}"/>
              </a:ext>
            </a:extLst>
          </p:cNvPr>
          <p:cNvSpPr txBox="1"/>
          <p:nvPr/>
        </p:nvSpPr>
        <p:spPr>
          <a:xfrm>
            <a:off x="3115657" y="2938193"/>
            <a:ext cx="90835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처리 과정 중 손 제스처 인식 정확도 및 속도</a:t>
            </a:r>
          </a:p>
        </p:txBody>
      </p:sp>
      <p:sp>
        <p:nvSpPr>
          <p:cNvPr id="998" name="TextBox 997">
            <a:extLst>
              <a:ext uri="{FF2B5EF4-FFF2-40B4-BE49-F238E27FC236}">
                <a16:creationId xmlns:a16="http://schemas.microsoft.com/office/drawing/2014/main" id="{AA0E059F-CB61-CDE3-F3CC-83DDFD2466FD}"/>
              </a:ext>
            </a:extLst>
          </p:cNvPr>
          <p:cNvSpPr txBox="1"/>
          <p:nvPr/>
        </p:nvSpPr>
        <p:spPr>
          <a:xfrm>
            <a:off x="3084762" y="4946953"/>
            <a:ext cx="90835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 기능에 적합한 제스처 연결</a:t>
            </a:r>
          </a:p>
        </p:txBody>
      </p:sp>
      <p:sp>
        <p:nvSpPr>
          <p:cNvPr id="999" name="TextBox 998">
            <a:extLst>
              <a:ext uri="{FF2B5EF4-FFF2-40B4-BE49-F238E27FC236}">
                <a16:creationId xmlns:a16="http://schemas.microsoft.com/office/drawing/2014/main" id="{57005450-F546-8B5B-58FA-6E1DDC0E54DE}"/>
              </a:ext>
            </a:extLst>
          </p:cNvPr>
          <p:cNvSpPr txBox="1"/>
          <p:nvPr/>
        </p:nvSpPr>
        <p:spPr>
          <a:xfrm>
            <a:off x="3084762" y="6981622"/>
            <a:ext cx="90835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구축한 시스템에 대한 가상 인터페이스 환경 구현</a:t>
            </a:r>
          </a:p>
        </p:txBody>
      </p:sp>
      <p:sp>
        <p:nvSpPr>
          <p:cNvPr id="1000" name="TextBox 999">
            <a:extLst>
              <a:ext uri="{FF2B5EF4-FFF2-40B4-BE49-F238E27FC236}">
                <a16:creationId xmlns:a16="http://schemas.microsoft.com/office/drawing/2014/main" id="{5D9F5A88-D50A-82E5-043F-99748740D1E3}"/>
              </a:ext>
            </a:extLst>
          </p:cNvPr>
          <p:cNvSpPr txBox="1"/>
          <p:nvPr/>
        </p:nvSpPr>
        <p:spPr>
          <a:xfrm>
            <a:off x="1635079" y="7694735"/>
            <a:ext cx="148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개선점</a:t>
            </a:r>
          </a:p>
        </p:txBody>
      </p:sp>
      <p:sp>
        <p:nvSpPr>
          <p:cNvPr id="1004" name="TextBox 1003">
            <a:extLst>
              <a:ext uri="{FF2B5EF4-FFF2-40B4-BE49-F238E27FC236}">
                <a16:creationId xmlns:a16="http://schemas.microsoft.com/office/drawing/2014/main" id="{0535E5C2-D2B5-E9B3-FD5D-8985AD4C324B}"/>
              </a:ext>
            </a:extLst>
          </p:cNvPr>
          <p:cNvSpPr txBox="1"/>
          <p:nvPr/>
        </p:nvSpPr>
        <p:spPr>
          <a:xfrm>
            <a:off x="1552780" y="5672435"/>
            <a:ext cx="148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개선점</a:t>
            </a:r>
          </a:p>
        </p:txBody>
      </p:sp>
      <p:sp>
        <p:nvSpPr>
          <p:cNvPr id="1005" name="TextBox 1004">
            <a:extLst>
              <a:ext uri="{FF2B5EF4-FFF2-40B4-BE49-F238E27FC236}">
                <a16:creationId xmlns:a16="http://schemas.microsoft.com/office/drawing/2014/main" id="{6C242C8A-662A-08EF-03CA-BC973AAADA63}"/>
              </a:ext>
            </a:extLst>
          </p:cNvPr>
          <p:cNvSpPr txBox="1"/>
          <p:nvPr/>
        </p:nvSpPr>
        <p:spPr>
          <a:xfrm>
            <a:off x="1552780" y="3594604"/>
            <a:ext cx="148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개선점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BCCF2E-C919-6BE4-7A7E-C78599E9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8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Object 35">
            <a:extLst>
              <a:ext uri="{FF2B5EF4-FFF2-40B4-BE49-F238E27FC236}">
                <a16:creationId xmlns:a16="http://schemas.microsoft.com/office/drawing/2014/main" id="{3A9AD175-620C-BE6B-0D61-BE7EDF70A5DC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993C8364-DBCB-E041-F262-30A6FE752AC8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938364-BAAE-0829-BEF8-7942F2A8261E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95029-4EC4-ED0C-38A6-790A16259D9D}"/>
              </a:ext>
            </a:extLst>
          </p:cNvPr>
          <p:cNvSpPr txBox="1"/>
          <p:nvPr/>
        </p:nvSpPr>
        <p:spPr>
          <a:xfrm>
            <a:off x="1045172" y="946229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4-4.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느낀 점 및 소감</a:t>
            </a:r>
            <a:endParaRPr lang="ko-KR" altLang="en-US" sz="4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944F99-5C90-904A-59BC-1423AF38D3CB}"/>
              </a:ext>
            </a:extLst>
          </p:cNvPr>
          <p:cNvSpPr/>
          <p:nvPr/>
        </p:nvSpPr>
        <p:spPr>
          <a:xfrm>
            <a:off x="1079494" y="1810764"/>
            <a:ext cx="16238206" cy="36755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CC472-95C2-251D-2627-482CA8E6C2D0}"/>
              </a:ext>
            </a:extLst>
          </p:cNvPr>
          <p:cNvSpPr/>
          <p:nvPr/>
        </p:nvSpPr>
        <p:spPr>
          <a:xfrm>
            <a:off x="1579586" y="5578648"/>
            <a:ext cx="4131272" cy="3594772"/>
          </a:xfrm>
          <a:prstGeom prst="rect">
            <a:avLst/>
          </a:prstGeom>
          <a:blipFill dpi="0" rotWithShape="1">
            <a:blip r:embed="rId12">
              <a:alphaModFix amt="3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A78891-B107-B341-A81C-3208BF102D0D}"/>
              </a:ext>
            </a:extLst>
          </p:cNvPr>
          <p:cNvSpPr/>
          <p:nvPr/>
        </p:nvSpPr>
        <p:spPr>
          <a:xfrm>
            <a:off x="7077221" y="5562180"/>
            <a:ext cx="4131272" cy="3594772"/>
          </a:xfrm>
          <a:prstGeom prst="rect">
            <a:avLst/>
          </a:prstGeom>
          <a:blipFill dpi="0" rotWithShape="1">
            <a:blip r:embed="rId13">
              <a:alphaModFix amt="3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118FCB-7F4E-11FA-EBF5-0FDCD398BF1F}"/>
              </a:ext>
            </a:extLst>
          </p:cNvPr>
          <p:cNvSpPr/>
          <p:nvPr/>
        </p:nvSpPr>
        <p:spPr>
          <a:xfrm>
            <a:off x="12664606" y="5562180"/>
            <a:ext cx="4131272" cy="3594772"/>
          </a:xfrm>
          <a:prstGeom prst="rect">
            <a:avLst/>
          </a:prstGeom>
          <a:blipFill dpi="0" rotWithShape="1">
            <a:blip r:embed="rId14">
              <a:alphaModFix amt="3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AAA6F-DCE0-68DA-E22C-3A33C982082A}"/>
              </a:ext>
            </a:extLst>
          </p:cNvPr>
          <p:cNvSpPr txBox="1"/>
          <p:nvPr/>
        </p:nvSpPr>
        <p:spPr>
          <a:xfrm>
            <a:off x="1066800" y="2038495"/>
            <a:ext cx="16306800" cy="313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이윤혁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이정도 인원으로 프로젝트를 진행한 것은 처음이었는데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서로 소통해가면서 코드를 완성하는 것이 즐거웠다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염재영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팀원들 간에 소통도 잘되고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프로젝트 진행 과정에 어려움이 없어서 즐거웠던 것 같다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김지훈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협업툴의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부족으로 효율적인 일처리가 안된 것은 아쉬웠지만 프로젝트 자체는 계획대로 잘 진행되어 만족스럽다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 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강의를 정리할 수 있고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새로운 기법도 배울 수 있는 시간이었다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 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협업의 중요성을 배웠고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 내용을 다시 한 번 정리할 수 있어서 너무나 값진 시간이었다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정희중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기능을 만들기 전에 팀원들과 미리 협업하고 수시로 점검 받으면서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서로 호환이 되도록 해야한다는 것을 느꼈다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5D4D09D-7939-371D-A789-A2F28C3B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3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3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4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42690" y="-979974"/>
            <a:ext cx="22373066" cy="12377423"/>
            <a:chOff x="-1942690" y="-979975"/>
            <a:chExt cx="22373066" cy="12377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690" y="-979975"/>
              <a:ext cx="22373066" cy="1237742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9591" y="2013395"/>
              <a:ext cx="11186533" cy="6188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9592" y="2013397"/>
            <a:ext cx="11186534" cy="527918"/>
            <a:chOff x="3549591" y="2013395"/>
            <a:chExt cx="11186533" cy="527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9591" y="2013395"/>
              <a:ext cx="11186533" cy="527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49420" y="2163070"/>
            <a:ext cx="974633" cy="223985"/>
            <a:chOff x="13349420" y="2163068"/>
            <a:chExt cx="974632" cy="2239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349420" y="2257373"/>
              <a:ext cx="225117" cy="35376"/>
              <a:chOff x="13349420" y="2257373"/>
              <a:chExt cx="225117" cy="353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49420" y="2257373"/>
                <a:ext cx="225117" cy="353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738847" y="2163068"/>
              <a:ext cx="223985" cy="223985"/>
              <a:chOff x="13738847" y="2163068"/>
              <a:chExt cx="223985" cy="2239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38847" y="2163068"/>
                <a:ext cx="223985" cy="2239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105759" y="2165914"/>
              <a:ext cx="218293" cy="218293"/>
              <a:chOff x="14105759" y="2165914"/>
              <a:chExt cx="218293" cy="2182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05759" y="2165914"/>
                <a:ext cx="218293" cy="21829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010891" y="6471122"/>
            <a:ext cx="338531" cy="338531"/>
            <a:chOff x="13010889" y="6471120"/>
            <a:chExt cx="338531" cy="3385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0889" y="6471120"/>
              <a:ext cx="338531" cy="33853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895796" y="364714"/>
            <a:ext cx="1387583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197145" y="1984093"/>
            <a:ext cx="1518224" cy="1517972"/>
            <a:chOff x="1197143" y="1984091"/>
            <a:chExt cx="1518223" cy="15179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7971" y="3361413"/>
              <a:ext cx="140649" cy="140649"/>
              <a:chOff x="1337971" y="3361413"/>
              <a:chExt cx="140649" cy="14064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7971" y="3361413"/>
                <a:ext cx="140649" cy="1406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7143" y="1984091"/>
              <a:ext cx="1518223" cy="1311340"/>
              <a:chOff x="1197143" y="1984091"/>
              <a:chExt cx="1518223" cy="13113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7143" y="1984091"/>
                <a:ext cx="1518223" cy="131134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18461" y="7752651"/>
            <a:ext cx="140649" cy="140649"/>
            <a:chOff x="1318460" y="7752651"/>
            <a:chExt cx="140649" cy="14064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8460" y="7752651"/>
              <a:ext cx="140649" cy="1406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8586" y="6381054"/>
            <a:ext cx="1515339" cy="1288038"/>
            <a:chOff x="1198585" y="6381054"/>
            <a:chExt cx="1515339" cy="12880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585" y="6381054"/>
              <a:ext cx="1515339" cy="12880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7610" y="4179041"/>
            <a:ext cx="1497293" cy="1525049"/>
            <a:chOff x="1207608" y="4179041"/>
            <a:chExt cx="1497293" cy="15250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7608" y="4179041"/>
              <a:ext cx="1497293" cy="1276991"/>
              <a:chOff x="1207608" y="4179041"/>
              <a:chExt cx="1497293" cy="127699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7608" y="4179041"/>
                <a:ext cx="1497293" cy="127699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12790" y="5563440"/>
              <a:ext cx="140649" cy="140649"/>
              <a:chOff x="1312790" y="5563440"/>
              <a:chExt cx="140649" cy="1406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12790" y="5563440"/>
                <a:ext cx="140649" cy="140649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687438" y="5563440"/>
            <a:ext cx="140649" cy="140649"/>
            <a:chOff x="15687437" y="5563440"/>
            <a:chExt cx="140649" cy="1406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37" y="5563440"/>
              <a:ext cx="140649" cy="1406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573233" y="4179041"/>
            <a:ext cx="1515339" cy="1288038"/>
            <a:chOff x="15573232" y="4179041"/>
            <a:chExt cx="1515339" cy="128803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73232" y="4179041"/>
              <a:ext cx="1515339" cy="12880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582257" y="2013397"/>
            <a:ext cx="1497293" cy="1276991"/>
            <a:chOff x="15582255" y="2013395"/>
            <a:chExt cx="1497293" cy="127699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2255" y="2013395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687441" y="3361413"/>
            <a:ext cx="140649" cy="140649"/>
            <a:chOff x="15687440" y="3361413"/>
            <a:chExt cx="140649" cy="14064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40" y="3361413"/>
              <a:ext cx="140649" cy="14064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582257" y="6368264"/>
            <a:ext cx="1497293" cy="1276991"/>
            <a:chOff x="15582255" y="6368263"/>
            <a:chExt cx="1497293" cy="127699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2255" y="6368263"/>
              <a:ext cx="1497293" cy="127699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362176" y="372236"/>
            <a:ext cx="363767" cy="340832"/>
            <a:chOff x="15362174" y="372235"/>
            <a:chExt cx="363767" cy="34083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687438" y="7752662"/>
            <a:ext cx="140649" cy="140649"/>
            <a:chOff x="15687437" y="7752661"/>
            <a:chExt cx="140649" cy="14064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87437" y="7752661"/>
              <a:ext cx="140649" cy="14064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60A090-E112-7443-E464-2669E63F255F}"/>
              </a:ext>
            </a:extLst>
          </p:cNvPr>
          <p:cNvSpPr txBox="1"/>
          <p:nvPr/>
        </p:nvSpPr>
        <p:spPr>
          <a:xfrm>
            <a:off x="1273774" y="1090247"/>
            <a:ext cx="7324754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[Intel] </a:t>
            </a:r>
            <a:r>
              <a:rPr lang="ko-KR" altLang="en-US" sz="1601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SW </a:t>
            </a:r>
            <a:r>
              <a:rPr lang="ko-KR" altLang="en-US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아카데미 </a:t>
            </a:r>
            <a:r>
              <a:rPr lang="en-US" altLang="ko-KR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인텔 </a:t>
            </a:r>
            <a:r>
              <a:rPr lang="en-US" altLang="ko-KR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비전 개발</a:t>
            </a:r>
            <a:r>
              <a:rPr lang="en-US" altLang="ko-KR" sz="1601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601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Object 36">
            <a:extLst>
              <a:ext uri="{FF2B5EF4-FFF2-40B4-BE49-F238E27FC236}">
                <a16:creationId xmlns:a16="http://schemas.microsoft.com/office/drawing/2014/main" id="{A8F0C930-CC09-957A-B416-AA0F0D17F363}"/>
              </a:ext>
            </a:extLst>
          </p:cNvPr>
          <p:cNvSpPr txBox="1"/>
          <p:nvPr/>
        </p:nvSpPr>
        <p:spPr>
          <a:xfrm>
            <a:off x="3560057" y="2100458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1B61903-80CC-D7D0-70F6-A0B8C5E0F4E3}"/>
              </a:ext>
            </a:extLst>
          </p:cNvPr>
          <p:cNvSpPr/>
          <p:nvPr/>
        </p:nvSpPr>
        <p:spPr>
          <a:xfrm>
            <a:off x="4191000" y="2171701"/>
            <a:ext cx="228600" cy="2015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3A7C5-A24C-4D23-33F4-49DAD22C4CD7}"/>
              </a:ext>
            </a:extLst>
          </p:cNvPr>
          <p:cNvSpPr txBox="1"/>
          <p:nvPr/>
        </p:nvSpPr>
        <p:spPr>
          <a:xfrm>
            <a:off x="1458821" y="3290387"/>
            <a:ext cx="90501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이윤혁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9A598-114E-6C11-7A52-82A55F37E524}"/>
              </a:ext>
            </a:extLst>
          </p:cNvPr>
          <p:cNvSpPr txBox="1"/>
          <p:nvPr/>
        </p:nvSpPr>
        <p:spPr>
          <a:xfrm>
            <a:off x="1441965" y="5480157"/>
            <a:ext cx="90501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정희중</a:t>
            </a:r>
            <a:endParaRPr lang="ko-KR" altLang="en-US" sz="160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3942E-FADD-5E59-196F-7E3D1D77DB26}"/>
              </a:ext>
            </a:extLst>
          </p:cNvPr>
          <p:cNvSpPr txBox="1"/>
          <p:nvPr/>
        </p:nvSpPr>
        <p:spPr>
          <a:xfrm>
            <a:off x="15829361" y="7686294"/>
            <a:ext cx="1016676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endParaRPr lang="ko-KR" altLang="en-US" sz="160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B607D-1707-442D-1178-B019CE1D9F2E}"/>
              </a:ext>
            </a:extLst>
          </p:cNvPr>
          <p:cNvSpPr txBox="1"/>
          <p:nvPr/>
        </p:nvSpPr>
        <p:spPr>
          <a:xfrm>
            <a:off x="15806177" y="5480157"/>
            <a:ext cx="1039860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김민정</a:t>
            </a:r>
            <a:r>
              <a:rPr lang="en-US" altLang="ko-KR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endParaRPr lang="ko-KR" altLang="en-US" sz="160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9ADA2-97C2-4C2E-6EB2-51A31F8CDFE1}"/>
              </a:ext>
            </a:extLst>
          </p:cNvPr>
          <p:cNvSpPr txBox="1"/>
          <p:nvPr/>
        </p:nvSpPr>
        <p:spPr>
          <a:xfrm>
            <a:off x="1458821" y="7675245"/>
            <a:ext cx="90501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염재영</a:t>
            </a:r>
            <a:endParaRPr lang="ko-KR" altLang="en-US" sz="160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B797A-6FBB-7333-FD0B-85C023656977}"/>
              </a:ext>
            </a:extLst>
          </p:cNvPr>
          <p:cNvSpPr txBox="1"/>
          <p:nvPr/>
        </p:nvSpPr>
        <p:spPr>
          <a:xfrm>
            <a:off x="15841221" y="3297267"/>
            <a:ext cx="905013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김지훈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1062" y="248093"/>
            <a:ext cx="17743590" cy="978953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2" name="그룹 1004"/>
          <p:cNvGrpSpPr/>
          <p:nvPr/>
        </p:nvGrpSpPr>
        <p:grpSpPr>
          <a:xfrm>
            <a:off x="-1942690" y="-979974"/>
            <a:ext cx="22373066" cy="12377423"/>
            <a:chOff x="-1942690" y="-979975"/>
            <a:chExt cx="22373066" cy="12377423"/>
          </a:xfrm>
        </p:grpSpPr>
        <p:pic>
          <p:nvPicPr>
            <p:cNvPr id="63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2690" y="-979975"/>
              <a:ext cx="22373066" cy="12377423"/>
            </a:xfrm>
            <a:prstGeom prst="rect">
              <a:avLst/>
            </a:prstGeom>
          </p:spPr>
        </p:pic>
        <p:pic>
          <p:nvPicPr>
            <p:cNvPr id="64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9591" y="2013395"/>
              <a:ext cx="11186533" cy="6188711"/>
            </a:xfrm>
            <a:prstGeom prst="rect">
              <a:avLst/>
            </a:prstGeom>
          </p:spPr>
        </p:pic>
      </p:grpSp>
      <p:grpSp>
        <p:nvGrpSpPr>
          <p:cNvPr id="66" name="그룹 1006"/>
          <p:cNvGrpSpPr/>
          <p:nvPr/>
        </p:nvGrpSpPr>
        <p:grpSpPr>
          <a:xfrm>
            <a:off x="3549592" y="2013397"/>
            <a:ext cx="11186534" cy="527918"/>
            <a:chOff x="3549591" y="2013395"/>
            <a:chExt cx="11186533" cy="527918"/>
          </a:xfrm>
        </p:grpSpPr>
        <p:pic>
          <p:nvPicPr>
            <p:cNvPr id="67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9591" y="2013395"/>
              <a:ext cx="11186533" cy="527918"/>
            </a:xfrm>
            <a:prstGeom prst="rect">
              <a:avLst/>
            </a:prstGeom>
          </p:spPr>
        </p:pic>
      </p:grpSp>
      <p:grpSp>
        <p:nvGrpSpPr>
          <p:cNvPr id="68" name="그룹 1007"/>
          <p:cNvGrpSpPr/>
          <p:nvPr/>
        </p:nvGrpSpPr>
        <p:grpSpPr>
          <a:xfrm>
            <a:off x="13349420" y="2163070"/>
            <a:ext cx="974633" cy="223985"/>
            <a:chOff x="13349420" y="2163068"/>
            <a:chExt cx="974632" cy="223985"/>
          </a:xfrm>
        </p:grpSpPr>
        <p:grpSp>
          <p:nvGrpSpPr>
            <p:cNvPr id="69" name="그룹 1008"/>
            <p:cNvGrpSpPr/>
            <p:nvPr/>
          </p:nvGrpSpPr>
          <p:grpSpPr>
            <a:xfrm>
              <a:off x="13349420" y="2257373"/>
              <a:ext cx="225117" cy="35376"/>
              <a:chOff x="13349420" y="2257373"/>
              <a:chExt cx="225117" cy="35376"/>
            </a:xfrm>
          </p:grpSpPr>
          <p:pic>
            <p:nvPicPr>
              <p:cNvPr id="75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49420" y="2257373"/>
                <a:ext cx="225117" cy="35376"/>
              </a:xfrm>
              <a:prstGeom prst="rect">
                <a:avLst/>
              </a:prstGeom>
            </p:spPr>
          </p:pic>
        </p:grpSp>
        <p:grpSp>
          <p:nvGrpSpPr>
            <p:cNvPr id="70" name="그룹 1009"/>
            <p:cNvGrpSpPr/>
            <p:nvPr/>
          </p:nvGrpSpPr>
          <p:grpSpPr>
            <a:xfrm>
              <a:off x="13738847" y="2163068"/>
              <a:ext cx="223985" cy="223985"/>
              <a:chOff x="13738847" y="2163068"/>
              <a:chExt cx="223985" cy="223985"/>
            </a:xfrm>
          </p:grpSpPr>
          <p:pic>
            <p:nvPicPr>
              <p:cNvPr id="74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38847" y="2163068"/>
                <a:ext cx="223985" cy="223985"/>
              </a:xfrm>
              <a:prstGeom prst="rect">
                <a:avLst/>
              </a:prstGeom>
            </p:spPr>
          </p:pic>
        </p:grpSp>
        <p:grpSp>
          <p:nvGrpSpPr>
            <p:cNvPr id="71" name="그룹 1010"/>
            <p:cNvGrpSpPr/>
            <p:nvPr/>
          </p:nvGrpSpPr>
          <p:grpSpPr>
            <a:xfrm>
              <a:off x="14105759" y="2165914"/>
              <a:ext cx="218293" cy="218293"/>
              <a:chOff x="14105759" y="2165914"/>
              <a:chExt cx="218293" cy="218293"/>
            </a:xfrm>
          </p:grpSpPr>
          <p:pic>
            <p:nvPicPr>
              <p:cNvPr id="73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05759" y="2165914"/>
                <a:ext cx="218293" cy="218293"/>
              </a:xfrm>
              <a:prstGeom prst="rect">
                <a:avLst/>
              </a:prstGeom>
            </p:spPr>
          </p:pic>
        </p:grpSp>
      </p:grpSp>
      <p:sp>
        <p:nvSpPr>
          <p:cNvPr id="76" name="Object 36">
            <a:extLst>
              <a:ext uri="{FF2B5EF4-FFF2-40B4-BE49-F238E27FC236}">
                <a16:creationId xmlns:a16="http://schemas.microsoft.com/office/drawing/2014/main" id="{A8F0C930-CC09-957A-B416-AA0F0D17F363}"/>
              </a:ext>
            </a:extLst>
          </p:cNvPr>
          <p:cNvSpPr txBox="1"/>
          <p:nvPr/>
        </p:nvSpPr>
        <p:spPr>
          <a:xfrm>
            <a:off x="3560057" y="2100458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1B61903-80CC-D7D0-70F6-A0B8C5E0F4E3}"/>
              </a:ext>
            </a:extLst>
          </p:cNvPr>
          <p:cNvSpPr/>
          <p:nvPr/>
        </p:nvSpPr>
        <p:spPr>
          <a:xfrm>
            <a:off x="4191000" y="2171701"/>
            <a:ext cx="228600" cy="2015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1028"/>
          <p:cNvGrpSpPr/>
          <p:nvPr/>
        </p:nvGrpSpPr>
        <p:grpSpPr>
          <a:xfrm>
            <a:off x="3157343" y="3187112"/>
            <a:ext cx="11982938" cy="4369198"/>
            <a:chOff x="3151389" y="3038582"/>
            <a:chExt cx="11982937" cy="4369197"/>
          </a:xfrm>
        </p:grpSpPr>
        <p:sp>
          <p:nvSpPr>
            <p:cNvPr id="81" name="Object 90"/>
            <p:cNvSpPr txBox="1"/>
            <p:nvPr/>
          </p:nvSpPr>
          <p:spPr>
            <a:xfrm>
              <a:off x="3471850" y="3999836"/>
              <a:ext cx="11342011" cy="26776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400" kern="0" spc="-1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SB AggroOTF Medium" pitchFamily="34" charset="0"/>
                </a:rPr>
                <a:t>프레젠테이션을</a:t>
              </a:r>
            </a:p>
            <a:p>
              <a:pPr algn="ctr"/>
              <a:r>
                <a:rPr lang="en-US" sz="8400" kern="0" spc="-1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SB AggroOTF Medium" pitchFamily="34" charset="0"/>
                </a:rPr>
                <a:t>종료합니다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82" name="Object 91"/>
            <p:cNvSpPr txBox="1"/>
            <p:nvPr/>
          </p:nvSpPr>
          <p:spPr>
            <a:xfrm>
              <a:off x="3151389" y="6899948"/>
              <a:ext cx="11982937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7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SB AggroOTF Light" pitchFamily="34" charset="0"/>
                </a:rPr>
                <a:t>들어주셔서 감사합니다.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83" name="그룹 1029"/>
            <p:cNvGrpSpPr/>
            <p:nvPr/>
          </p:nvGrpSpPr>
          <p:grpSpPr>
            <a:xfrm>
              <a:off x="8798814" y="3038582"/>
              <a:ext cx="688087" cy="688082"/>
              <a:chOff x="8798814" y="3038582"/>
              <a:chExt cx="688087" cy="688082"/>
            </a:xfrm>
          </p:grpSpPr>
          <p:pic>
            <p:nvPicPr>
              <p:cNvPr id="85" name="Object 9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98814" y="3038582"/>
                <a:ext cx="688087" cy="688082"/>
              </a:xfrm>
              <a:prstGeom prst="rect">
                <a:avLst/>
              </a:prstGeom>
            </p:spPr>
          </p:pic>
        </p:grp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E1D6AEC-27F0-2967-6DAB-C6CCBB7A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3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7" name="Picture 2" descr="https://blogfiles.pstatic.net/MjAyMzA1MTVfMzIg/MDAxNjg0MTEzOTI5ODU3.h4XC2oNNvrBildmik1di-9ZoSamnEAQ5c1x_Myhx-vAg.R5Zfmc5qgrEBGau2yYvte_WL8dR-xihTmMvo-mVHix8g.PNG.jnanna89/20230512_1221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52500"/>
            <a:ext cx="17145000" cy="85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42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grpSp>
        <p:nvGrpSpPr>
          <p:cNvPr id="43" name="그룹 1008"/>
          <p:cNvGrpSpPr/>
          <p:nvPr/>
        </p:nvGrpSpPr>
        <p:grpSpPr>
          <a:xfrm>
            <a:off x="16002000" y="1160211"/>
            <a:ext cx="1085606" cy="249489"/>
            <a:chOff x="7446793" y="1400697"/>
            <a:chExt cx="1085606" cy="249489"/>
          </a:xfrm>
        </p:grpSpPr>
        <p:grpSp>
          <p:nvGrpSpPr>
            <p:cNvPr id="44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49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45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48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46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47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CCCD998-3372-5629-400E-00A45C08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 dirty="0"/>
          </a:p>
        </p:txBody>
      </p:sp>
      <p:sp>
        <p:nvSpPr>
          <p:cNvPr id="28" name="Object 35">
            <a:extLst>
              <a:ext uri="{FF2B5EF4-FFF2-40B4-BE49-F238E27FC236}">
                <a16:creationId xmlns:a16="http://schemas.microsoft.com/office/drawing/2014/main" id="{36483B11-6CE2-8202-3F96-6F80DB91301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Object 36">
            <a:extLst>
              <a:ext uri="{FF2B5EF4-FFF2-40B4-BE49-F238E27FC236}">
                <a16:creationId xmlns:a16="http://schemas.microsoft.com/office/drawing/2014/main" id="{CBB01243-DD3F-04D4-04A1-549CF3A15D13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3CAC7E-EC04-77D7-13B5-6EA1BDC0527B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-228600" y="-190500"/>
            <a:ext cx="18669000" cy="10668000"/>
          </a:xfrm>
          <a:prstGeom prst="rect">
            <a:avLst/>
          </a:prstGeom>
          <a:solidFill>
            <a:schemeClr val="tx1">
              <a:lumMod val="50000"/>
              <a:lumOff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79593" y="3988695"/>
            <a:ext cx="16285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여러분은 </a:t>
            </a:r>
            <a:r>
              <a:rPr lang="ko-KR" altLang="en-US" sz="80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화상</a:t>
            </a:r>
            <a:r>
              <a:rPr lang="en-US" altLang="ko-KR" sz="80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0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회의</a:t>
            </a:r>
            <a:r>
              <a:rPr lang="en-US" altLang="ko-KR" sz="80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000" b="1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통화</a:t>
            </a:r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</a:t>
            </a:r>
            <a:r>
              <a:rPr lang="ko-KR" altLang="en-US" sz="8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진행할 때</a:t>
            </a:r>
            <a:r>
              <a:rPr lang="en-US" altLang="ko-KR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8000" b="1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곤란했던 경험</a:t>
            </a:r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</a:t>
            </a:r>
            <a:r>
              <a:rPr lang="ko-KR" altLang="en-US" sz="8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있으십니까</a:t>
            </a:r>
            <a:r>
              <a:rPr lang="en-US" altLang="ko-KR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6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92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38300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34601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1-1.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배경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1C6E6B-2648-06F3-9EE5-79C534C532A0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AF76A-E3ED-893C-E568-7AE5BD389EAF}"/>
              </a:ext>
            </a:extLst>
          </p:cNvPr>
          <p:cNvSpPr txBox="1"/>
          <p:nvPr/>
        </p:nvSpPr>
        <p:spPr>
          <a:xfrm>
            <a:off x="1308794" y="7391574"/>
            <a:ext cx="453962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비대면 수업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재택 근무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비대면 회의의 급증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A0564D-F01C-4EED-E92B-98FE506ECB7C}"/>
              </a:ext>
            </a:extLst>
          </p:cNvPr>
          <p:cNvSpPr txBox="1"/>
          <p:nvPr/>
        </p:nvSpPr>
        <p:spPr>
          <a:xfrm>
            <a:off x="6033194" y="7391574"/>
            <a:ext cx="3720306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화상 회의에서 주변 환경과 사람의 노출로 사생활 침해 피로감 증가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모서리가 둥근 직사각형 15">
            <a:extLst>
              <a:ext uri="{FF2B5EF4-FFF2-40B4-BE49-F238E27FC236}">
                <a16:creationId xmlns:a16="http://schemas.microsoft.com/office/drawing/2014/main" id="{E942E913-72D1-18E3-6846-C2D4FC1FF6AD}"/>
              </a:ext>
            </a:extLst>
          </p:cNvPr>
          <p:cNvSpPr/>
          <p:nvPr/>
        </p:nvSpPr>
        <p:spPr>
          <a:xfrm>
            <a:off x="1405554" y="2392160"/>
            <a:ext cx="4442861" cy="354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비대면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증가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모서리가 둥근 직사각형 39">
            <a:extLst>
              <a:ext uri="{FF2B5EF4-FFF2-40B4-BE49-F238E27FC236}">
                <a16:creationId xmlns:a16="http://schemas.microsoft.com/office/drawing/2014/main" id="{BE05997B-67A5-0EB1-77BE-7DF0FDD14EBD}"/>
              </a:ext>
            </a:extLst>
          </p:cNvPr>
          <p:cNvSpPr/>
          <p:nvPr/>
        </p:nvSpPr>
        <p:spPr>
          <a:xfrm>
            <a:off x="6039620" y="2392160"/>
            <a:ext cx="3713880" cy="354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비대면 증가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모서리가 둥근 직사각형 40">
            <a:extLst>
              <a:ext uri="{FF2B5EF4-FFF2-40B4-BE49-F238E27FC236}">
                <a16:creationId xmlns:a16="http://schemas.microsoft.com/office/drawing/2014/main" id="{9FABF0C2-337C-6777-4BAC-C794ABE339D8}"/>
              </a:ext>
            </a:extLst>
          </p:cNvPr>
          <p:cNvSpPr/>
          <p:nvPr/>
        </p:nvSpPr>
        <p:spPr>
          <a:xfrm>
            <a:off x="9932019" y="2392160"/>
            <a:ext cx="6690432" cy="354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비대면 증가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C676A-5C22-6D42-F1CB-3ED786C45F2B}"/>
              </a:ext>
            </a:extLst>
          </p:cNvPr>
          <p:cNvSpPr/>
          <p:nvPr/>
        </p:nvSpPr>
        <p:spPr>
          <a:xfrm>
            <a:off x="1374115" y="2816831"/>
            <a:ext cx="4474300" cy="4229871"/>
          </a:xfrm>
          <a:prstGeom prst="rect">
            <a:avLst/>
          </a:prstGeom>
          <a:solidFill>
            <a:srgbClr val="E5F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&quot;코로나팬데믹으로 비대면 회의 등 일하는 방식 변했다&quot;">
            <a:extLst>
              <a:ext uri="{FF2B5EF4-FFF2-40B4-BE49-F238E27FC236}">
                <a16:creationId xmlns:a16="http://schemas.microsoft.com/office/drawing/2014/main" id="{597D3005-5141-3EB5-6447-177E9C92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89" y="3026560"/>
            <a:ext cx="4235262" cy="392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3A7C7A-CC53-28B4-36DE-D75C50F74F5D}"/>
              </a:ext>
            </a:extLst>
          </p:cNvPr>
          <p:cNvSpPr/>
          <p:nvPr/>
        </p:nvSpPr>
        <p:spPr>
          <a:xfrm>
            <a:off x="6033194" y="2816830"/>
            <a:ext cx="3713880" cy="4229871"/>
          </a:xfrm>
          <a:prstGeom prst="rect">
            <a:avLst/>
          </a:prstGeom>
          <a:solidFill>
            <a:srgbClr val="E5F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E4B6A4-66F4-E663-F54B-02EE234907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2832" y="3447900"/>
            <a:ext cx="2953162" cy="2943636"/>
          </a:xfrm>
          <a:prstGeom prst="ellipse">
            <a:avLst/>
          </a:prstGeom>
          <a:ln w="63500" cap="rnd">
            <a:solidFill>
              <a:srgbClr val="0070C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D0B6B9-C33E-B098-63B2-577409EB168F}"/>
              </a:ext>
            </a:extLst>
          </p:cNvPr>
          <p:cNvSpPr/>
          <p:nvPr/>
        </p:nvSpPr>
        <p:spPr>
          <a:xfrm>
            <a:off x="9932019" y="2816830"/>
            <a:ext cx="6690432" cy="4229871"/>
          </a:xfrm>
          <a:prstGeom prst="rect">
            <a:avLst/>
          </a:prstGeom>
          <a:solidFill>
            <a:srgbClr val="E5F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4" descr="&quot;왠지 더 피곤&quot;…'줌 스트레스' 과학적 이유 있다 (2021.01.21/뉴스데스크/MBC)">
            <a:extLst>
              <a:ext uri="{FF2B5EF4-FFF2-40B4-BE49-F238E27FC236}">
                <a16:creationId xmlns:a16="http://schemas.microsoft.com/office/drawing/2014/main" id="{E575A38C-14E5-D189-8887-7618FDFA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324" y="3067007"/>
            <a:ext cx="6543237" cy="36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B29205-F0FB-9778-62EC-6F18F750EE18}"/>
              </a:ext>
            </a:extLst>
          </p:cNvPr>
          <p:cNvSpPr txBox="1"/>
          <p:nvPr/>
        </p:nvSpPr>
        <p:spPr>
          <a:xfrm>
            <a:off x="9932019" y="7391574"/>
            <a:ext cx="669043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줌 스트레스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라는 신조어 등장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사생활 노출 문제 부각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82A9D-0854-5477-E6EA-28A419EB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6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48629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04306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Picture 2" descr="Zoom 미팅에서 아바타 사용하기 (상)">
            <a:extLst>
              <a:ext uri="{FF2B5EF4-FFF2-40B4-BE49-F238E27FC236}">
                <a16:creationId xmlns:a16="http://schemas.microsoft.com/office/drawing/2014/main" id="{A8D83FF9-C02E-4FC0-5B4C-3359C67D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0700"/>
            <a:ext cx="5806570" cy="406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17188-7C23-BF55-705C-250F3E8E2213}"/>
              </a:ext>
            </a:extLst>
          </p:cNvPr>
          <p:cNvSpPr txBox="1"/>
          <p:nvPr/>
        </p:nvSpPr>
        <p:spPr>
          <a:xfrm>
            <a:off x="8103127" y="2585793"/>
            <a:ext cx="8737073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</a:t>
            </a:r>
            <a:r>
              <a:rPr lang="ko-KR" altLang="en-US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능 복잡성 </a:t>
            </a:r>
            <a:r>
              <a:rPr lang="en-US" altLang="ko-KR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줌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가상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아바타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 배경 화면 등 프라이버시 보호 기능은 찾기 어려움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어려움 </a:t>
            </a:r>
            <a:r>
              <a:rPr lang="en-US" altLang="ko-KR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중장년층이나 학생들이 복잡한 기능을 파악하고 사용하는 데 어려움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사생활 침해 </a:t>
            </a:r>
            <a:r>
              <a:rPr lang="en-US" altLang="ko-KR" sz="28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화상 회의 중 사생활이 무방비하게 노출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손 동작 제어 </a:t>
            </a:r>
            <a:r>
              <a:rPr lang="en-US" altLang="ko-KR" sz="2800" dirty="0">
                <a:solidFill>
                  <a:srgbClr val="EC252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프라이버시 보호 기능을 간단한 손 동작만으로 실행할 수 있는 시스템 개발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1-2.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주제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1C6E6B-2648-06F3-9EE5-79C534C532A0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4" descr="어르신도 쓰기 쉬운 키오스크 만든다…디지털 약자와 동행 | 서울시 - 내 손안에 서울">
            <a:extLst>
              <a:ext uri="{FF2B5EF4-FFF2-40B4-BE49-F238E27FC236}">
                <a16:creationId xmlns:a16="http://schemas.microsoft.com/office/drawing/2014/main" id="{DA1125E1-F236-5ED8-63D4-71CEF65D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8947" b="-2226"/>
          <a:stretch/>
        </p:blipFill>
        <p:spPr bwMode="auto">
          <a:xfrm>
            <a:off x="1650473" y="5675297"/>
            <a:ext cx="5436127" cy="338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폭발: 8pt 15">
            <a:extLst>
              <a:ext uri="{FF2B5EF4-FFF2-40B4-BE49-F238E27FC236}">
                <a16:creationId xmlns:a16="http://schemas.microsoft.com/office/drawing/2014/main" id="{0DF03725-7582-9529-6313-E7403A204681}"/>
              </a:ext>
            </a:extLst>
          </p:cNvPr>
          <p:cNvSpPr/>
          <p:nvPr/>
        </p:nvSpPr>
        <p:spPr>
          <a:xfrm>
            <a:off x="914400" y="4343196"/>
            <a:ext cx="3294004" cy="2388232"/>
          </a:xfrm>
          <a:prstGeom prst="irregularSeal1">
            <a:avLst/>
          </a:prstGeom>
          <a:solidFill>
            <a:srgbClr val="E033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어렵다</a:t>
            </a:r>
            <a:r>
              <a:rPr lang="en-US" altLang="ko-KR" sz="3200" dirty="0"/>
              <a:t>!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1569FE6-BC68-5FAE-13A3-8621431A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7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3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3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4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60" y="1144652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6" y="372236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9"/>
            <a:ext cx="228600" cy="2015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/>
        </p:nvGraphicFramePr>
        <p:xfrm>
          <a:off x="271062" y="9666782"/>
          <a:ext cx="17743590" cy="370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8"/>
            <a:ext cx="16321961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4"/>
            <a:ext cx="1387583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20" y="965932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1-3.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내용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2" y="328371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8" y="377412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C1C6E6B-2648-06F3-9EE5-79C534C532A0}"/>
              </a:ext>
            </a:extLst>
          </p:cNvPr>
          <p:cNvSpPr/>
          <p:nvPr/>
        </p:nvSpPr>
        <p:spPr>
          <a:xfrm>
            <a:off x="1045172" y="419101"/>
            <a:ext cx="228600" cy="2015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슬라이드 번호 개체 틀 6">
            <a:extLst>
              <a:ext uri="{FF2B5EF4-FFF2-40B4-BE49-F238E27FC236}">
                <a16:creationId xmlns:a16="http://schemas.microsoft.com/office/drawing/2014/main" id="{985F34D6-8772-369D-4A49-AC778BC9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3429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376210"/>
              </p:ext>
            </p:extLst>
          </p:nvPr>
        </p:nvGraphicFramePr>
        <p:xfrm>
          <a:off x="271062" y="9639300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40" name="그룹 1005"/>
          <p:cNvGrpSpPr/>
          <p:nvPr/>
        </p:nvGrpSpPr>
        <p:grpSpPr>
          <a:xfrm>
            <a:off x="-7984503" y="-1664552"/>
            <a:ext cx="34366200" cy="14901864"/>
            <a:chOff x="-4254772" y="-1102416"/>
            <a:chExt cx="27002597" cy="12595483"/>
          </a:xfrm>
        </p:grpSpPr>
        <p:pic>
          <p:nvPicPr>
            <p:cNvPr id="4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4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0973" y="1748629"/>
              <a:ext cx="13471362" cy="651007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A72FEA0-C5FC-4FFE-985E-D9467C1E0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45" t="4266" r="2294" b="4663"/>
          <a:stretch/>
        </p:blipFill>
        <p:spPr>
          <a:xfrm>
            <a:off x="9343303" y="1954827"/>
            <a:ext cx="7446656" cy="291487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3C56E1F1-617D-0827-AD21-1D0135063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2" r="1316" b="33192"/>
          <a:stretch/>
        </p:blipFill>
        <p:spPr bwMode="auto">
          <a:xfrm>
            <a:off x="9469421" y="5000087"/>
            <a:ext cx="3275453" cy="272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4F4D1087-EF5F-A885-2D08-510FAC8EC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23128" r="-1068" b="37235"/>
          <a:stretch/>
        </p:blipFill>
        <p:spPr bwMode="auto">
          <a:xfrm>
            <a:off x="13368839" y="5012501"/>
            <a:ext cx="3436359" cy="27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5850F3-0720-DDB1-D6B1-A077C0E125BC}"/>
              </a:ext>
            </a:extLst>
          </p:cNvPr>
          <p:cNvSpPr txBox="1"/>
          <p:nvPr/>
        </p:nvSpPr>
        <p:spPr>
          <a:xfrm>
            <a:off x="9970901" y="7962900"/>
            <a:ext cx="6191457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손 동작들의 데이터를 직접 수집하여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기계학습 모델 개발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5850F3-0720-DDB1-D6B1-A077C0E125BC}"/>
              </a:ext>
            </a:extLst>
          </p:cNvPr>
          <p:cNvSpPr txBox="1"/>
          <p:nvPr/>
        </p:nvSpPr>
        <p:spPr>
          <a:xfrm>
            <a:off x="1221473" y="3715079"/>
            <a:ext cx="7662080" cy="1462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4001" b="1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‘</a:t>
            </a:r>
            <a:r>
              <a:rPr lang="ko-KR" altLang="en-US" sz="4001" b="1" dirty="0" err="1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부처핸섬</a:t>
            </a:r>
            <a:r>
              <a:rPr lang="en-US" altLang="ko-KR" sz="4001" b="1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’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3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(Put your hands Up)</a:t>
            </a:r>
            <a:endParaRPr lang="ko-KR" altLang="en-US" sz="32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8721" y="5600438"/>
            <a:ext cx="8581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 동작을 통해 다양한 프라이버시 보호 기능을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쉽게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실행할 수 있는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0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손 쉬운 화상 회의 제어 시스템</a:t>
            </a:r>
          </a:p>
        </p:txBody>
      </p:sp>
    </p:spTree>
    <p:extLst>
      <p:ext uri="{BB962C8B-B14F-4D97-AF65-F5344CB8AC3E}">
        <p14:creationId xmlns:p14="http://schemas.microsoft.com/office/powerpoint/2010/main" val="322942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8001000" y="-1638300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915273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1-3.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내용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320D13-339D-14A0-5D2F-B79E7534C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018" y="2035982"/>
            <a:ext cx="3715711" cy="31102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5D3A424-6123-9D7E-C24C-8B3FD97F8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7517" y="2025844"/>
            <a:ext cx="3715711" cy="313447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94767D90-6F35-D026-6383-98A7B10ED1C2}"/>
              </a:ext>
            </a:extLst>
          </p:cNvPr>
          <p:cNvSpPr/>
          <p:nvPr/>
        </p:nvSpPr>
        <p:spPr>
          <a:xfrm>
            <a:off x="4930564" y="3458243"/>
            <a:ext cx="681683" cy="446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0E777B-7C95-1CF7-C0F3-C82BE47AC6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018" y="5529824"/>
            <a:ext cx="3715711" cy="34007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B236667-20BB-D4AF-5243-0E751F3DA0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7517" y="5497914"/>
            <a:ext cx="3715711" cy="3432682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C6330F1-5506-C059-50EE-1690B0662D27}"/>
              </a:ext>
            </a:extLst>
          </p:cNvPr>
          <p:cNvSpPr/>
          <p:nvPr/>
        </p:nvSpPr>
        <p:spPr>
          <a:xfrm>
            <a:off x="4874181" y="7007124"/>
            <a:ext cx="681683" cy="4461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850F3-0720-DDB1-D6B1-A077C0E125BC}"/>
              </a:ext>
            </a:extLst>
          </p:cNvPr>
          <p:cNvSpPr txBox="1"/>
          <p:nvPr/>
        </p:nvSpPr>
        <p:spPr>
          <a:xfrm>
            <a:off x="11067658" y="7135826"/>
            <a:ext cx="5105851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간단한 손동작 하나로 짧은 시간내에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사생활 보호 기능을 실행 가능</a:t>
            </a:r>
          </a:p>
        </p:txBody>
      </p:sp>
      <p:pic>
        <p:nvPicPr>
          <p:cNvPr id="8196" name="Picture 4" descr="불륜 사이트 가입자 공개한 뉴스타파의 보도는 적절했을까?">
            <a:extLst>
              <a:ext uri="{FF2B5EF4-FFF2-40B4-BE49-F238E27FC236}">
                <a16:creationId xmlns:a16="http://schemas.microsoft.com/office/drawing/2014/main" id="{508A2141-4A3F-46DE-0E23-3119CFD2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883" y="3649965"/>
            <a:ext cx="6175547" cy="31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BAD4640-6ACC-938C-481E-866B9CE8823C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7C238-6672-50E9-174D-B02C5B13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062" y="248092"/>
            <a:ext cx="17743590" cy="9789530"/>
            <a:chOff x="271062" y="248092"/>
            <a:chExt cx="17743590" cy="9789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062" y="248092"/>
              <a:ext cx="17743590" cy="9789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062" y="248092"/>
            <a:ext cx="17743590" cy="568137"/>
            <a:chOff x="271062" y="248092"/>
            <a:chExt cx="17743590" cy="568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062" y="248092"/>
              <a:ext cx="17743590" cy="56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9152" y="324283"/>
            <a:ext cx="397908" cy="397908"/>
            <a:chOff x="15729152" y="324283"/>
            <a:chExt cx="397908" cy="397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152" y="324283"/>
              <a:ext cx="397908" cy="39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48159" y="1144651"/>
            <a:ext cx="1085606" cy="249489"/>
            <a:chOff x="7446793" y="1400697"/>
            <a:chExt cx="1085606" cy="249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46793" y="1505739"/>
              <a:ext cx="250750" cy="39404"/>
              <a:chOff x="7446793" y="1505739"/>
              <a:chExt cx="250750" cy="394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46793" y="1505739"/>
                <a:ext cx="250750" cy="39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80561" y="1400697"/>
              <a:ext cx="249489" cy="249489"/>
              <a:chOff x="7880561" y="1400697"/>
              <a:chExt cx="249489" cy="2494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80561" y="1400697"/>
                <a:ext cx="249489" cy="2494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89251" y="1403867"/>
              <a:ext cx="243148" cy="243148"/>
              <a:chOff x="8289251" y="1403867"/>
              <a:chExt cx="243148" cy="2431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9251" y="1403867"/>
                <a:ext cx="243148" cy="2431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5362174" y="372235"/>
            <a:ext cx="363767" cy="340832"/>
            <a:chOff x="15362174" y="372235"/>
            <a:chExt cx="363767" cy="34083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62174" y="372235"/>
              <a:ext cx="363767" cy="340832"/>
            </a:xfrm>
            <a:prstGeom prst="rect">
              <a:avLst/>
            </a:prstGeom>
          </p:spPr>
        </p:pic>
      </p:grpSp>
      <p:grpSp>
        <p:nvGrpSpPr>
          <p:cNvPr id="28" name="그룹 1005"/>
          <p:cNvGrpSpPr/>
          <p:nvPr/>
        </p:nvGrpSpPr>
        <p:grpSpPr>
          <a:xfrm>
            <a:off x="-8001000" y="-1638300"/>
            <a:ext cx="34366200" cy="14901864"/>
            <a:chOff x="-4254772" y="-1102416"/>
            <a:chExt cx="27002597" cy="12595483"/>
          </a:xfrm>
        </p:grpSpPr>
        <p:pic>
          <p:nvPicPr>
            <p:cNvPr id="29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254772" y="-1102416"/>
              <a:ext cx="27002597" cy="12595483"/>
            </a:xfrm>
            <a:prstGeom prst="rect">
              <a:avLst/>
            </a:prstGeom>
          </p:spPr>
        </p:pic>
        <p:pic>
          <p:nvPicPr>
            <p:cNvPr id="3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0973" y="1731466"/>
              <a:ext cx="13471362" cy="6510076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74510E3-2A11-BAD1-A797-8D668D191EA8}"/>
              </a:ext>
            </a:extLst>
          </p:cNvPr>
          <p:cNvSpPr/>
          <p:nvPr/>
        </p:nvSpPr>
        <p:spPr>
          <a:xfrm>
            <a:off x="1045172" y="427578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7B85AB9-278B-E6AD-103D-9AF733074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203142"/>
              </p:ext>
            </p:extLst>
          </p:nvPr>
        </p:nvGraphicFramePr>
        <p:xfrm>
          <a:off x="271062" y="9666782"/>
          <a:ext cx="17743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718">
                  <a:extLst>
                    <a:ext uri="{9D8B030D-6E8A-4147-A177-3AD203B41FA5}">
                      <a16:colId xmlns:a16="http://schemas.microsoft.com/office/drawing/2014/main" val="4057701774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683049211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2314207760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559462715"/>
                    </a:ext>
                  </a:extLst>
                </a:gridCol>
                <a:gridCol w="3548718">
                  <a:extLst>
                    <a:ext uri="{9D8B030D-6E8A-4147-A177-3AD203B41FA5}">
                      <a16:colId xmlns:a16="http://schemas.microsoft.com/office/drawing/2014/main" val="179835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98779"/>
                  </a:ext>
                </a:extLst>
              </a:tr>
            </a:tbl>
          </a:graphicData>
        </a:graphic>
      </p:graphicFrame>
      <p:grpSp>
        <p:nvGrpSpPr>
          <p:cNvPr id="1006" name="그룹 1006"/>
          <p:cNvGrpSpPr/>
          <p:nvPr/>
        </p:nvGrpSpPr>
        <p:grpSpPr>
          <a:xfrm flipV="1">
            <a:off x="961418" y="1519766"/>
            <a:ext cx="16321960" cy="45719"/>
            <a:chOff x="1051640" y="1779945"/>
            <a:chExt cx="7919836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640" y="1779945"/>
              <a:ext cx="7919836" cy="3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895796" y="364713"/>
            <a:ext cx="138758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Bold" pitchFamily="34" charset="0"/>
              </a:rPr>
              <a:t># 0522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C0F4-4F1F-1729-4F57-C745DAC3E5E5}"/>
              </a:ext>
            </a:extLst>
          </p:cNvPr>
          <p:cNvSpPr txBox="1"/>
          <p:nvPr/>
        </p:nvSpPr>
        <p:spPr>
          <a:xfrm>
            <a:off x="961418" y="965931"/>
            <a:ext cx="953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lt"/>
              </a:rPr>
              <a:t>1-4.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구조</a:t>
            </a:r>
          </a:p>
        </p:txBody>
      </p:sp>
      <p:sp>
        <p:nvSpPr>
          <p:cNvPr id="12" name="Object 36">
            <a:extLst>
              <a:ext uri="{FF2B5EF4-FFF2-40B4-BE49-F238E27FC236}">
                <a16:creationId xmlns:a16="http://schemas.microsoft.com/office/drawing/2014/main" id="{F3B4AE2C-28FE-FB5E-3152-181681F69191}"/>
              </a:ext>
            </a:extLst>
          </p:cNvPr>
          <p:cNvSpPr txBox="1"/>
          <p:nvPr/>
        </p:nvSpPr>
        <p:spPr>
          <a:xfrm>
            <a:off x="418671" y="328370"/>
            <a:ext cx="7784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Gmarket Sans Medium" pitchFamily="34" charset="0"/>
              </a:rPr>
              <a:t>REC</a:t>
            </a:r>
            <a:endParaRPr lang="en-US" sz="2400" dirty="0"/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32F674BE-FE8D-317D-B278-0501868E27FD}"/>
              </a:ext>
            </a:extLst>
          </p:cNvPr>
          <p:cNvSpPr txBox="1"/>
          <p:nvPr/>
        </p:nvSpPr>
        <p:spPr>
          <a:xfrm>
            <a:off x="1579586" y="377411"/>
            <a:ext cx="3072143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GAMJADAN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06E0BC-D742-86D0-9BFE-E4DEA0FC2142}"/>
              </a:ext>
            </a:extLst>
          </p:cNvPr>
          <p:cNvSpPr/>
          <p:nvPr/>
        </p:nvSpPr>
        <p:spPr>
          <a:xfrm>
            <a:off x="1045172" y="419100"/>
            <a:ext cx="228600" cy="2015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5D54B3-0D00-4E94-38E4-CD0EC495243E}"/>
              </a:ext>
            </a:extLst>
          </p:cNvPr>
          <p:cNvSpPr/>
          <p:nvPr/>
        </p:nvSpPr>
        <p:spPr>
          <a:xfrm>
            <a:off x="1714500" y="2296204"/>
            <a:ext cx="14797769" cy="310242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951E613-CD40-E135-6EB8-0C7394744AF6}"/>
              </a:ext>
            </a:extLst>
          </p:cNvPr>
          <p:cNvGrpSpPr/>
          <p:nvPr/>
        </p:nvGrpSpPr>
        <p:grpSpPr>
          <a:xfrm>
            <a:off x="2310097" y="2537689"/>
            <a:ext cx="3381519" cy="2644122"/>
            <a:chOff x="5201866" y="2891974"/>
            <a:chExt cx="3408734" cy="193995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B0D67D4-7559-82BD-A27B-095CEA630C96}"/>
                </a:ext>
              </a:extLst>
            </p:cNvPr>
            <p:cNvSpPr/>
            <p:nvPr/>
          </p:nvSpPr>
          <p:spPr>
            <a:xfrm>
              <a:off x="5201866" y="2891974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학습 데이터 수집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21E1B0A-4E98-FEAF-D617-163CE3242666}"/>
                </a:ext>
              </a:extLst>
            </p:cNvPr>
            <p:cNvSpPr/>
            <p:nvPr/>
          </p:nvSpPr>
          <p:spPr>
            <a:xfrm>
              <a:off x="5201866" y="3416779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캠코더를 사용하여</a:t>
              </a:r>
              <a:endParaRPr lang="en-US" altLang="ko-KR" sz="26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이미지 파일 캡쳐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9C82B3-D8C0-5339-2F3E-81C200E66639}"/>
              </a:ext>
            </a:extLst>
          </p:cNvPr>
          <p:cNvGrpSpPr/>
          <p:nvPr/>
        </p:nvGrpSpPr>
        <p:grpSpPr>
          <a:xfrm>
            <a:off x="7449475" y="2537226"/>
            <a:ext cx="3381520" cy="2644121"/>
            <a:chOff x="4193692" y="2891974"/>
            <a:chExt cx="3408735" cy="1939954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2A2A1182-DC2E-928F-604F-00E0C0E8426E}"/>
                </a:ext>
              </a:extLst>
            </p:cNvPr>
            <p:cNvSpPr/>
            <p:nvPr/>
          </p:nvSpPr>
          <p:spPr>
            <a:xfrm>
              <a:off x="4193692" y="2891974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데이터 가공</a:t>
              </a:r>
            </a:p>
          </p:txBody>
        </p:sp>
        <p:sp>
          <p:nvSpPr>
            <p:cNvPr id="960" name="직사각형 959">
              <a:extLst>
                <a:ext uri="{FF2B5EF4-FFF2-40B4-BE49-F238E27FC236}">
                  <a16:creationId xmlns:a16="http://schemas.microsoft.com/office/drawing/2014/main" id="{249984F3-FCCD-ED68-F38A-37B9DE098086}"/>
                </a:ext>
              </a:extLst>
            </p:cNvPr>
            <p:cNvSpPr/>
            <p:nvPr/>
          </p:nvSpPr>
          <p:spPr>
            <a:xfrm>
              <a:off x="4193693" y="3416779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26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MediaPipe</a:t>
              </a:r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 </a:t>
              </a: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사용</a:t>
              </a:r>
              <a:br>
                <a:rPr lang="en-US" altLang="ko-KR" sz="2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모델에 사용 가능한</a:t>
              </a:r>
              <a:br>
                <a:rPr lang="en-US" altLang="ko-KR" sz="2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형식으로 데이터화</a:t>
              </a:r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E44D2898-08D4-3DF1-9320-EB3DA7069D7C}"/>
              </a:ext>
            </a:extLst>
          </p:cNvPr>
          <p:cNvGrpSpPr/>
          <p:nvPr/>
        </p:nvGrpSpPr>
        <p:grpSpPr>
          <a:xfrm>
            <a:off x="12588852" y="2558099"/>
            <a:ext cx="3391724" cy="2644122"/>
            <a:chOff x="4514678" y="2906949"/>
            <a:chExt cx="3408734" cy="1939954"/>
          </a:xfrm>
        </p:grpSpPr>
        <p:sp>
          <p:nvSpPr>
            <p:cNvPr id="962" name="사각형: 둥근 모서리 961">
              <a:extLst>
                <a:ext uri="{FF2B5EF4-FFF2-40B4-BE49-F238E27FC236}">
                  <a16:creationId xmlns:a16="http://schemas.microsoft.com/office/drawing/2014/main" id="{BF04E528-9B48-575E-1368-0AB58DD2DFAF}"/>
                </a:ext>
              </a:extLst>
            </p:cNvPr>
            <p:cNvSpPr/>
            <p:nvPr/>
          </p:nvSpPr>
          <p:spPr>
            <a:xfrm>
              <a:off x="4514678" y="2906949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모델 학습</a:t>
              </a:r>
            </a:p>
          </p:txBody>
        </p:sp>
        <p:sp>
          <p:nvSpPr>
            <p:cNvPr id="963" name="직사각형 962">
              <a:extLst>
                <a:ext uri="{FF2B5EF4-FFF2-40B4-BE49-F238E27FC236}">
                  <a16:creationId xmlns:a16="http://schemas.microsoft.com/office/drawing/2014/main" id="{39A5805D-C65C-30B3-190E-BFF49D2A57B0}"/>
                </a:ext>
              </a:extLst>
            </p:cNvPr>
            <p:cNvSpPr/>
            <p:nvPr/>
          </p:nvSpPr>
          <p:spPr>
            <a:xfrm>
              <a:off x="4514678" y="3431754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26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Keras</a:t>
              </a:r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 </a:t>
              </a: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사용하여</a:t>
              </a:r>
              <a:endParaRPr lang="en-US" altLang="ko-KR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RNN</a:t>
              </a: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 학습 후</a:t>
              </a:r>
              <a:endParaRPr lang="en-US" altLang="ko-KR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모델 생성</a:t>
              </a: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24E554B-1359-68A8-518C-1BAF786692EF}"/>
              </a:ext>
            </a:extLst>
          </p:cNvPr>
          <p:cNvSpPr/>
          <p:nvPr/>
        </p:nvSpPr>
        <p:spPr>
          <a:xfrm>
            <a:off x="6169476" y="3636832"/>
            <a:ext cx="635450" cy="454446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7D00D19-BE62-F2F0-7EBF-031225B619CC}"/>
              </a:ext>
            </a:extLst>
          </p:cNvPr>
          <p:cNvSpPr/>
          <p:nvPr/>
        </p:nvSpPr>
        <p:spPr>
          <a:xfrm>
            <a:off x="11466058" y="3636832"/>
            <a:ext cx="635450" cy="454446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2A4655-E8D9-F380-DF14-F6D5A36F2A7B}"/>
              </a:ext>
            </a:extLst>
          </p:cNvPr>
          <p:cNvSpPr/>
          <p:nvPr/>
        </p:nvSpPr>
        <p:spPr>
          <a:xfrm>
            <a:off x="1705841" y="6041570"/>
            <a:ext cx="14797769" cy="31024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4D7CD59F-30FA-DCF4-3F88-0E5D14CEAE17}"/>
              </a:ext>
            </a:extLst>
          </p:cNvPr>
          <p:cNvGrpSpPr/>
          <p:nvPr/>
        </p:nvGrpSpPr>
        <p:grpSpPr>
          <a:xfrm>
            <a:off x="2301438" y="6263310"/>
            <a:ext cx="3393764" cy="2664533"/>
            <a:chOff x="5201866" y="2891974"/>
            <a:chExt cx="3408734" cy="1939954"/>
          </a:xfrm>
        </p:grpSpPr>
        <p:sp>
          <p:nvSpPr>
            <p:cNvPr id="965" name="사각형: 둥근 모서리 964">
              <a:extLst>
                <a:ext uri="{FF2B5EF4-FFF2-40B4-BE49-F238E27FC236}">
                  <a16:creationId xmlns:a16="http://schemas.microsoft.com/office/drawing/2014/main" id="{3AB81E6B-6768-9131-0C82-992D0B133F73}"/>
                </a:ext>
              </a:extLst>
            </p:cNvPr>
            <p:cNvSpPr/>
            <p:nvPr/>
          </p:nvSpPr>
          <p:spPr>
            <a:xfrm>
              <a:off x="5201866" y="2891974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예측 데이터 준비</a:t>
              </a:r>
            </a:p>
          </p:txBody>
        </p:sp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FF45B5C0-B3AB-8B9B-7EC2-E650716423B1}"/>
                </a:ext>
              </a:extLst>
            </p:cNvPr>
            <p:cNvSpPr/>
            <p:nvPr/>
          </p:nvSpPr>
          <p:spPr>
            <a:xfrm>
              <a:off x="5201866" y="3416779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캠코더를 사용하여</a:t>
              </a:r>
              <a:endParaRPr lang="en-US" altLang="ko-KR" sz="26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이미지 파일 캡쳐</a:t>
              </a:r>
            </a:p>
          </p:txBody>
        </p:sp>
      </p:grpSp>
      <p:grpSp>
        <p:nvGrpSpPr>
          <p:cNvPr id="973" name="그룹 972">
            <a:extLst>
              <a:ext uri="{FF2B5EF4-FFF2-40B4-BE49-F238E27FC236}">
                <a16:creationId xmlns:a16="http://schemas.microsoft.com/office/drawing/2014/main" id="{42A41D1C-2497-5D5D-8C1A-FA9BB0759E74}"/>
              </a:ext>
            </a:extLst>
          </p:cNvPr>
          <p:cNvGrpSpPr/>
          <p:nvPr/>
        </p:nvGrpSpPr>
        <p:grpSpPr>
          <a:xfrm>
            <a:off x="7449474" y="6283720"/>
            <a:ext cx="3393764" cy="2644119"/>
            <a:chOff x="5201866" y="2891975"/>
            <a:chExt cx="3408734" cy="1939953"/>
          </a:xfrm>
        </p:grpSpPr>
        <p:sp>
          <p:nvSpPr>
            <p:cNvPr id="974" name="사각형: 둥근 모서리 973">
              <a:extLst>
                <a:ext uri="{FF2B5EF4-FFF2-40B4-BE49-F238E27FC236}">
                  <a16:creationId xmlns:a16="http://schemas.microsoft.com/office/drawing/2014/main" id="{0450D4F0-0C00-1694-5DE4-ED1C50B95715}"/>
                </a:ext>
              </a:extLst>
            </p:cNvPr>
            <p:cNvSpPr/>
            <p:nvPr/>
          </p:nvSpPr>
          <p:spPr>
            <a:xfrm>
              <a:off x="5201866" y="2891975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동작 판단</a:t>
              </a:r>
            </a:p>
          </p:txBody>
        </p:sp>
        <p:sp>
          <p:nvSpPr>
            <p:cNvPr id="975" name="직사각형 974">
              <a:extLst>
                <a:ext uri="{FF2B5EF4-FFF2-40B4-BE49-F238E27FC236}">
                  <a16:creationId xmlns:a16="http://schemas.microsoft.com/office/drawing/2014/main" id="{CA8BD496-473B-4358-54BB-D66AE1807739}"/>
                </a:ext>
              </a:extLst>
            </p:cNvPr>
            <p:cNvSpPr/>
            <p:nvPr/>
          </p:nvSpPr>
          <p:spPr>
            <a:xfrm>
              <a:off x="5201866" y="3416779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학습된 모델을 사용해</a:t>
              </a:r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 </a:t>
              </a: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예측된 값을 토대로</a:t>
              </a:r>
              <a:endParaRPr lang="en-US" altLang="ko-KR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동작을 판단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500D58-6088-6414-31CC-734A1C18C8DA}"/>
              </a:ext>
            </a:extLst>
          </p:cNvPr>
          <p:cNvGrpSpPr/>
          <p:nvPr/>
        </p:nvGrpSpPr>
        <p:grpSpPr>
          <a:xfrm>
            <a:off x="12597511" y="6283720"/>
            <a:ext cx="3383559" cy="2664532"/>
            <a:chOff x="5201866" y="2891974"/>
            <a:chExt cx="3408734" cy="193995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1433D9B-E821-3107-C138-82DCA213DC15}"/>
                </a:ext>
              </a:extLst>
            </p:cNvPr>
            <p:cNvSpPr/>
            <p:nvPr/>
          </p:nvSpPr>
          <p:spPr>
            <a:xfrm>
              <a:off x="5201866" y="2891974"/>
              <a:ext cx="3408734" cy="609287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모드</a:t>
              </a:r>
              <a:r>
                <a:rPr lang="en-US" altLang="ko-KR" sz="2600" b="1" dirty="0">
                  <a:latin typeface="G마켓 산스 TTF Medium" panose="02000000000000000000" pitchFamily="2" charset="-127"/>
                  <a:ea typeface="G마켓 산스 TTF Medium"/>
                </a:rPr>
                <a:t>/</a:t>
              </a:r>
              <a:r>
                <a:rPr lang="ko-KR" altLang="en-US" sz="2600" b="1" dirty="0">
                  <a:latin typeface="G마켓 산스 TTF Medium" panose="02000000000000000000" pitchFamily="2" charset="-127"/>
                  <a:ea typeface="G마켓 산스 TTF Medium"/>
                </a:rPr>
                <a:t>기능 실행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6B4B1A-2056-D632-C17F-E3BA86B636E2}"/>
                </a:ext>
              </a:extLst>
            </p:cNvPr>
            <p:cNvSpPr/>
            <p:nvPr/>
          </p:nvSpPr>
          <p:spPr>
            <a:xfrm>
              <a:off x="5201866" y="3416779"/>
              <a:ext cx="3408734" cy="1415149"/>
            </a:xfrm>
            <a:prstGeom prst="rect">
              <a:avLst/>
            </a:prstGeom>
            <a:solidFill>
              <a:srgbClr val="E5F1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동작과 연동시킨</a:t>
              </a:r>
              <a:endParaRPr lang="en-US" altLang="ko-KR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모드</a:t>
              </a:r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/</a:t>
              </a:r>
              <a:r>
                <a:rPr lang="ko-KR" altLang="en-US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기능</a:t>
              </a:r>
              <a:endParaRPr lang="en-US" altLang="ko-KR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/>
                </a:rPr>
                <a:t>ON/OFF</a:t>
              </a:r>
              <a:endParaRPr lang="ko-KR" altLang="en-US" sz="2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E914B6-2BF4-2E79-E925-CEA0BCA304BE}"/>
              </a:ext>
            </a:extLst>
          </p:cNvPr>
          <p:cNvSpPr/>
          <p:nvPr/>
        </p:nvSpPr>
        <p:spPr>
          <a:xfrm>
            <a:off x="6210296" y="7412813"/>
            <a:ext cx="635450" cy="454446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B24FD7-02A4-06ED-287A-7F38C7E3594A}"/>
              </a:ext>
            </a:extLst>
          </p:cNvPr>
          <p:cNvSpPr/>
          <p:nvPr/>
        </p:nvSpPr>
        <p:spPr>
          <a:xfrm>
            <a:off x="11506878" y="7412813"/>
            <a:ext cx="635450" cy="454446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697DD-0A71-5867-6A70-D777C161C2AD}"/>
              </a:ext>
            </a:extLst>
          </p:cNvPr>
          <p:cNvSpPr txBox="1"/>
          <p:nvPr/>
        </p:nvSpPr>
        <p:spPr>
          <a:xfrm>
            <a:off x="2030866" y="1826758"/>
            <a:ext cx="23676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3200" dirty="0">
                <a:ea typeface="G마켓 산스 TTF Medium"/>
              </a:rPr>
              <a:t>모델 학습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B3A6A-92EE-E6B5-6335-8E6072758FDC}"/>
              </a:ext>
            </a:extLst>
          </p:cNvPr>
          <p:cNvSpPr txBox="1"/>
          <p:nvPr/>
        </p:nvSpPr>
        <p:spPr>
          <a:xfrm>
            <a:off x="2071686" y="5551713"/>
            <a:ext cx="23676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3200" dirty="0">
                <a:ea typeface="G마켓 산스 TTF Medium"/>
              </a:rPr>
              <a:t>모델 예측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54660C0-C86A-0864-576C-06C9C168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1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G마켓 산스 TTF Bold"/>
        <a:ea typeface="?? ??"/>
        <a:cs typeface=""/>
      </a:majorFont>
      <a:minorFont>
        <a:latin typeface="G마켓 산스 TTF Medium"/>
        <a:ea typeface="?? ??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>
            <a:lumMod val="95000"/>
          </a:schemeClr>
        </a:solidFill>
      </a:spPr>
      <a:bodyPr wrap="square" rtlCol="0">
        <a:spAutoFit/>
      </a:bodyPr>
      <a:lstStyle>
        <a:defPPr algn="ctr">
          <a:defRPr sz="2000" dirty="0" smtClean="0"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1277</Words>
  <Application>Microsoft Office PowerPoint</Application>
  <PresentationFormat>사용자 지정</PresentationFormat>
  <Paragraphs>433</Paragraphs>
  <Slides>32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</vt:lpstr>
      <vt:lpstr>맑은 고딕</vt:lpstr>
      <vt:lpstr>Gmarket Sans Medium</vt:lpstr>
      <vt:lpstr>G마켓 산스 TTF Medium</vt:lpstr>
      <vt:lpstr>SB AggroOTF Medium</vt:lpstr>
      <vt:lpstr>G마켓 산스 TTF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iot</cp:lastModifiedBy>
  <cp:revision>70</cp:revision>
  <cp:lastPrinted>2024-05-21T23:44:33Z</cp:lastPrinted>
  <dcterms:created xsi:type="dcterms:W3CDTF">2024-05-20T14:58:46Z</dcterms:created>
  <dcterms:modified xsi:type="dcterms:W3CDTF">2024-05-21T23:45:07Z</dcterms:modified>
</cp:coreProperties>
</file>